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0"/>
  </p:notesMasterIdLst>
  <p:sldIdLst>
    <p:sldId id="256" r:id="rId2"/>
    <p:sldId id="263" r:id="rId3"/>
    <p:sldId id="261" r:id="rId4"/>
    <p:sldId id="281" r:id="rId5"/>
    <p:sldId id="267" r:id="rId6"/>
    <p:sldId id="268" r:id="rId7"/>
    <p:sldId id="295" r:id="rId8"/>
    <p:sldId id="270" r:id="rId9"/>
    <p:sldId id="271" r:id="rId10"/>
    <p:sldId id="285" r:id="rId11"/>
    <p:sldId id="275" r:id="rId12"/>
    <p:sldId id="280" r:id="rId13"/>
    <p:sldId id="291" r:id="rId14"/>
    <p:sldId id="282" r:id="rId15"/>
    <p:sldId id="283" r:id="rId16"/>
    <p:sldId id="284" r:id="rId17"/>
    <p:sldId id="272" r:id="rId18"/>
    <p:sldId id="273" r:id="rId19"/>
    <p:sldId id="274" r:id="rId20"/>
    <p:sldId id="286" r:id="rId21"/>
    <p:sldId id="287" r:id="rId22"/>
    <p:sldId id="288" r:id="rId23"/>
    <p:sldId id="289" r:id="rId24"/>
    <p:sldId id="290" r:id="rId25"/>
    <p:sldId id="292" r:id="rId26"/>
    <p:sldId id="257" r:id="rId27"/>
    <p:sldId id="294" r:id="rId28"/>
    <p:sldId id="293" r:id="rId2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99"/>
    <a:srgbClr val="6699FF"/>
    <a:srgbClr val="3EE23E"/>
    <a:srgbClr val="99CCFF"/>
    <a:srgbClr val="CC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07" d="100"/>
          <a:sy n="107" d="100"/>
        </p:scale>
        <p:origin x="-1098" y="-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85" d="100"/>
          <a:sy n="85" d="100"/>
        </p:scale>
        <p:origin x="-3150" y="-9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60580C-FADF-4D37-8D1D-8DA82D8BFCCE}" type="datetimeFigureOut">
              <a:rPr lang="en-US" smtClean="0"/>
              <a:t>3/6/2017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DDB7E2-184D-4731-9117-2FF2B7C4A2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9735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DDB7E2-184D-4731-9117-2FF2B7C4A20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6345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DDB7E2-184D-4731-9117-2FF2B7C4A20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6345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DDB7E2-184D-4731-9117-2FF2B7C4A20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6345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DDB7E2-184D-4731-9117-2FF2B7C4A20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6345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DDB7E2-184D-4731-9117-2FF2B7C4A20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6345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DDB7E2-184D-4731-9117-2FF2B7C4A20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6345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935168" y="6400944"/>
            <a:ext cx="985807" cy="457056"/>
          </a:xfrm>
          <a:prstGeom prst="rect">
            <a:avLst/>
          </a:prstGeom>
        </p:spPr>
      </p:pic>
      <p:sp>
        <p:nvSpPr>
          <p:cNvPr id="12" name="Freeform 11"/>
          <p:cNvSpPr/>
          <p:nvPr userDrawn="1"/>
        </p:nvSpPr>
        <p:spPr>
          <a:xfrm>
            <a:off x="7322022" y="1726706"/>
            <a:ext cx="2991774" cy="5220071"/>
          </a:xfrm>
          <a:custGeom>
            <a:avLst/>
            <a:gdLst>
              <a:gd name="connsiteX0" fmla="*/ 976543 w 3622089"/>
              <a:gd name="connsiteY0" fmla="*/ 6276513 h 6312023"/>
              <a:gd name="connsiteX1" fmla="*/ 976543 w 3622089"/>
              <a:gd name="connsiteY1" fmla="*/ 3622089 h 6312023"/>
              <a:gd name="connsiteX2" fmla="*/ 0 w 3622089"/>
              <a:gd name="connsiteY2" fmla="*/ 3622089 h 6312023"/>
              <a:gd name="connsiteX3" fmla="*/ 3622089 w 3622089"/>
              <a:gd name="connsiteY3" fmla="*/ 0 h 6312023"/>
              <a:gd name="connsiteX4" fmla="*/ 3622089 w 3622089"/>
              <a:gd name="connsiteY4" fmla="*/ 6312023 h 6312023"/>
              <a:gd name="connsiteX0" fmla="*/ 976543 w 3622089"/>
              <a:gd name="connsiteY0" fmla="*/ 6338657 h 6338657"/>
              <a:gd name="connsiteX1" fmla="*/ 976543 w 3622089"/>
              <a:gd name="connsiteY1" fmla="*/ 3622089 h 6338657"/>
              <a:gd name="connsiteX2" fmla="*/ 0 w 3622089"/>
              <a:gd name="connsiteY2" fmla="*/ 3622089 h 6338657"/>
              <a:gd name="connsiteX3" fmla="*/ 3622089 w 3622089"/>
              <a:gd name="connsiteY3" fmla="*/ 0 h 6338657"/>
              <a:gd name="connsiteX4" fmla="*/ 3622089 w 3622089"/>
              <a:gd name="connsiteY4" fmla="*/ 6312023 h 6338657"/>
              <a:gd name="connsiteX0" fmla="*/ 346228 w 2991774"/>
              <a:gd name="connsiteY0" fmla="*/ 6338657 h 6338657"/>
              <a:gd name="connsiteX1" fmla="*/ 346228 w 2991774"/>
              <a:gd name="connsiteY1" fmla="*/ 3622089 h 6338657"/>
              <a:gd name="connsiteX2" fmla="*/ 0 w 2991774"/>
              <a:gd name="connsiteY2" fmla="*/ 3622089 h 6338657"/>
              <a:gd name="connsiteX3" fmla="*/ 2991774 w 2991774"/>
              <a:gd name="connsiteY3" fmla="*/ 0 h 6338657"/>
              <a:gd name="connsiteX4" fmla="*/ 2991774 w 2991774"/>
              <a:gd name="connsiteY4" fmla="*/ 6312023 h 6338657"/>
              <a:gd name="connsiteX0" fmla="*/ 346228 w 2991774"/>
              <a:gd name="connsiteY0" fmla="*/ 5220071 h 5220071"/>
              <a:gd name="connsiteX1" fmla="*/ 346228 w 2991774"/>
              <a:gd name="connsiteY1" fmla="*/ 2503503 h 5220071"/>
              <a:gd name="connsiteX2" fmla="*/ 0 w 2991774"/>
              <a:gd name="connsiteY2" fmla="*/ 2503503 h 5220071"/>
              <a:gd name="connsiteX3" fmla="*/ 2991774 w 2991774"/>
              <a:gd name="connsiteY3" fmla="*/ 0 h 5220071"/>
              <a:gd name="connsiteX4" fmla="*/ 2991774 w 2991774"/>
              <a:gd name="connsiteY4" fmla="*/ 5193437 h 5220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91774" h="5220071">
                <a:moveTo>
                  <a:pt x="346228" y="5220071"/>
                </a:moveTo>
                <a:lnTo>
                  <a:pt x="346228" y="2503503"/>
                </a:lnTo>
                <a:lnTo>
                  <a:pt x="0" y="2503503"/>
                </a:lnTo>
                <a:lnTo>
                  <a:pt x="2991774" y="0"/>
                </a:lnTo>
                <a:lnTo>
                  <a:pt x="2991774" y="5193437"/>
                </a:lnTo>
              </a:path>
            </a:pathLst>
          </a:custGeom>
          <a:solidFill>
            <a:srgbClr val="92D050">
              <a:alpha val="38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/>
          <p:cNvSpPr/>
          <p:nvPr userDrawn="1"/>
        </p:nvSpPr>
        <p:spPr>
          <a:xfrm>
            <a:off x="8058310" y="5322144"/>
            <a:ext cx="718871" cy="107437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 userDrawn="1"/>
        </p:nvSpPr>
        <p:spPr>
          <a:xfrm>
            <a:off x="8123068" y="5788342"/>
            <a:ext cx="141975" cy="141975"/>
          </a:xfrm>
          <a:prstGeom prst="ellipse">
            <a:avLst/>
          </a:prstGeom>
          <a:solidFill>
            <a:schemeClr val="accent4">
              <a:alpha val="61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284163" y="124890"/>
            <a:ext cx="8574087" cy="731093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</p:spPr>
        <p:txBody>
          <a:bodyPr vert="horz" lIns="91440" tIns="45720" rIns="182880" bIns="365760" rtlCol="0" anchor="b" anchorCtr="0">
            <a:normAutofit fontScale="62500" lnSpcReduction="20000"/>
          </a:bodyPr>
          <a:lstStyle/>
          <a:p>
            <a:pPr algn="l" defTabSz="914400" rtl="0" eaLnBrk="1" latinLnBrk="0" hangingPunct="1">
              <a:spcBef>
                <a:spcPct val="0"/>
              </a:spcBef>
              <a:buNone/>
            </a:pPr>
            <a:endParaRPr sz="4200" kern="1200">
              <a:solidFill>
                <a:schemeClr val="bg1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</p:txBody>
      </p:sp>
      <p:sp>
        <p:nvSpPr>
          <p:cNvPr id="15" name="Rectangle 14"/>
          <p:cNvSpPr/>
          <p:nvPr userDrawn="1"/>
        </p:nvSpPr>
        <p:spPr>
          <a:xfrm>
            <a:off x="284163" y="857332"/>
            <a:ext cx="8574087" cy="27072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6" name="TextBox 15"/>
          <p:cNvSpPr txBox="1"/>
          <p:nvPr userDrawn="1"/>
        </p:nvSpPr>
        <p:spPr>
          <a:xfrm>
            <a:off x="8230889" y="124890"/>
            <a:ext cx="5870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sz="36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Wingdings"/>
              </a:rPr>
              <a:t></a:t>
            </a:r>
            <a:endParaRPr sz="360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" name="Title 1"/>
          <p:cNvSpPr>
            <a:spLocks noGrp="1"/>
          </p:cNvSpPr>
          <p:nvPr>
            <p:ph type="ctrTitle"/>
          </p:nvPr>
        </p:nvSpPr>
        <p:spPr>
          <a:xfrm>
            <a:off x="421341" y="312698"/>
            <a:ext cx="7808976" cy="530623"/>
          </a:xfrm>
          <a:noFill/>
          <a:ln>
            <a:noFill/>
          </a:ln>
        </p:spPr>
        <p:txBody>
          <a:bodyPr vert="horz" lIns="91440" tIns="0" rIns="91440" bIns="0" rtlCol="0" anchor="b" anchorCtr="0">
            <a:noAutofit/>
          </a:bodyPr>
          <a:lstStyle>
            <a:lvl1pPr marL="0" algn="l" defTabSz="914400" rtl="0" eaLnBrk="1" latinLnBrk="0" hangingPunct="1">
              <a:lnSpc>
                <a:spcPts val="4600"/>
              </a:lnSpc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18" name="Subtitle 2"/>
          <p:cNvSpPr>
            <a:spLocks noGrp="1"/>
          </p:cNvSpPr>
          <p:nvPr>
            <p:ph type="subTitle" idx="12"/>
          </p:nvPr>
        </p:nvSpPr>
        <p:spPr>
          <a:xfrm>
            <a:off x="425871" y="871528"/>
            <a:ext cx="7754112" cy="243212"/>
          </a:xfrm>
        </p:spPr>
        <p:txBody>
          <a:bodyPr vert="horz" lIns="91440" tIns="0" rIns="91440" bIns="0" rtlCol="0" anchor="b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None/>
              <a:defRPr sz="1600" kern="1200">
                <a:solidFill>
                  <a:schemeClr val="bg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dirty="0"/>
          </a:p>
        </p:txBody>
      </p:sp>
      <p:sp>
        <p:nvSpPr>
          <p:cNvPr id="21" name="Date Placeholder 3"/>
          <p:cNvSpPr>
            <a:spLocks noGrp="1"/>
          </p:cNvSpPr>
          <p:nvPr>
            <p:ph type="dt" sz="half" idx="10"/>
          </p:nvPr>
        </p:nvSpPr>
        <p:spPr>
          <a:xfrm>
            <a:off x="6324599" y="6437032"/>
            <a:ext cx="1127473" cy="365125"/>
          </a:xfrm>
        </p:spPr>
        <p:txBody>
          <a:bodyPr/>
          <a:lstStyle>
            <a:lvl1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3CDEB31F-3996-B643-A1E4-5B11ACEC5391}" type="datetimeFigureOut">
              <a:rPr lang="en-US" smtClean="0"/>
              <a:pPr/>
              <a:t>3/6/2017</a:t>
            </a:fld>
            <a:endParaRPr lang="en-US"/>
          </a:p>
        </p:txBody>
      </p:sp>
      <p:sp>
        <p:nvSpPr>
          <p:cNvPr id="2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9698" y="6437032"/>
            <a:ext cx="6124902" cy="365125"/>
          </a:xfrm>
        </p:spPr>
        <p:txBody>
          <a:bodyPr/>
          <a:lstStyle>
            <a:lvl1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941" y="1298762"/>
            <a:ext cx="4069080" cy="1162050"/>
          </a:xfrm>
          <a:noFill/>
        </p:spPr>
        <p:txBody>
          <a:bodyPr anchor="b">
            <a:noAutofit/>
          </a:bodyPr>
          <a:lstStyle>
            <a:lvl1pPr algn="ctr">
              <a:defRPr sz="3200" b="1">
                <a:solidFill>
                  <a:schemeClr val="accent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3567" y="914400"/>
            <a:ext cx="4069080" cy="5211763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68941" y="2456329"/>
            <a:ext cx="4069080" cy="3182472"/>
          </a:xfrm>
        </p:spPr>
        <p:txBody>
          <a:bodyPr>
            <a:normAutofit/>
          </a:bodyPr>
          <a:lstStyle>
            <a:lvl1pPr marL="0" indent="0" algn="ctr"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EB31F-3996-B643-A1E4-5B11ACEC5391}" type="datetimeFigureOut">
              <a:rPr lang="en-US" smtClean="0"/>
              <a:t>3/6/2017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5BDEA-8CF2-914C-BA75-56F0EB411F47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284163" y="452718"/>
            <a:ext cx="8576373" cy="137411"/>
            <a:chOff x="284163" y="1577847"/>
            <a:chExt cx="8576373" cy="137411"/>
          </a:xfrm>
        </p:grpSpPr>
        <p:sp>
          <p:nvSpPr>
            <p:cNvPr id="9" name="Rectangle 8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4163" y="4801575"/>
            <a:ext cx="8574087" cy="1468437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</p:spPr>
        <p:txBody>
          <a:bodyPr vert="horz" lIns="91440" tIns="45720" rIns="182880" bIns="365760" rtlCol="0" anchor="b" anchorCtr="0">
            <a:normAutofit/>
          </a:bodyPr>
          <a:lstStyle/>
          <a:p>
            <a:pPr algn="l" defTabSz="914400" rtl="0" eaLnBrk="1" latinLnBrk="0" hangingPunct="1">
              <a:spcBef>
                <a:spcPct val="0"/>
              </a:spcBef>
              <a:buNone/>
            </a:pPr>
            <a:endParaRPr sz="4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284163" y="6263389"/>
            <a:ext cx="8576373" cy="137411"/>
            <a:chOff x="284163" y="1759424"/>
            <a:chExt cx="8576373" cy="137411"/>
          </a:xfrm>
        </p:grpSpPr>
        <p:sp>
          <p:nvSpPr>
            <p:cNvPr id="10" name="Rectangle 9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3071" y="4800600"/>
            <a:ext cx="8360242" cy="566738"/>
          </a:xfrm>
          <a:noFill/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b="0" i="0" kern="1200" cap="none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4163" y="457199"/>
            <a:ext cx="8577072" cy="435254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9099" y="5367338"/>
            <a:ext cx="8304213" cy="804862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EB31F-3996-B643-A1E4-5B11ACEC5391}" type="datetimeFigureOut">
              <a:rPr lang="en-US" smtClean="0"/>
              <a:t>3/6/2017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5BDEA-8CF2-914C-BA75-56F0EB411F4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, Al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8"/>
          <p:cNvGrpSpPr/>
          <p:nvPr/>
        </p:nvGrpSpPr>
        <p:grpSpPr>
          <a:xfrm>
            <a:off x="284163" y="4280647"/>
            <a:ext cx="8576373" cy="137411"/>
            <a:chOff x="284163" y="1759424"/>
            <a:chExt cx="8576373" cy="137411"/>
          </a:xfrm>
        </p:grpSpPr>
        <p:sp>
          <p:nvSpPr>
            <p:cNvPr id="10" name="Rectangle 9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3071" y="4778189"/>
            <a:ext cx="8360242" cy="566738"/>
          </a:xfrm>
          <a:noFill/>
        </p:spPr>
        <p:txBody>
          <a:bodyPr anchor="b">
            <a:normAutofit/>
          </a:bodyPr>
          <a:lstStyle>
            <a:lvl1pPr algn="l">
              <a:defRPr sz="2800" b="0">
                <a:solidFill>
                  <a:schemeClr val="accent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4163" y="457200"/>
            <a:ext cx="8577072" cy="382219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9099" y="5344927"/>
            <a:ext cx="8304213" cy="804862"/>
          </a:xfrm>
          <a:noFill/>
        </p:spPr>
        <p:txBody>
          <a:bodyPr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EB31F-3996-B643-A1E4-5B11ACEC5391}" type="datetimeFigureOut">
              <a:rPr lang="en-US" smtClean="0"/>
              <a:t>3/6/2017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5BDEA-8CF2-914C-BA75-56F0EB411F4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, Picture,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7600" y="914400"/>
            <a:ext cx="5195047" cy="5211763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EB31F-3996-B643-A1E4-5B11ACEC5391}" type="datetimeFigureOut">
              <a:rPr lang="en-US" smtClean="0"/>
              <a:t>3/6/2017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5BDEA-8CF2-914C-BA75-56F0EB411F47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84163" y="4267200"/>
            <a:ext cx="2743200" cy="2120153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</p:spPr>
        <p:txBody>
          <a:bodyPr vert="horz" lIns="91440" tIns="45720" rIns="182880" bIns="365760" rtlCol="0" anchor="b" anchorCtr="0">
            <a:normAutofit/>
          </a:bodyPr>
          <a:lstStyle/>
          <a:p>
            <a:pPr algn="l" defTabSz="914400" rtl="0" eaLnBrk="1" latinLnBrk="0" hangingPunct="1">
              <a:spcBef>
                <a:spcPct val="0"/>
              </a:spcBef>
              <a:buNone/>
            </a:pPr>
            <a:endParaRPr sz="4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9101" y="4953001"/>
            <a:ext cx="2472017" cy="1246094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0764" y="4419600"/>
            <a:ext cx="2475395" cy="510988"/>
          </a:xfrm>
          <a:noFill/>
        </p:spPr>
        <p:txBody>
          <a:bodyPr anchor="b">
            <a:normAutofit/>
          </a:bodyPr>
          <a:lstStyle>
            <a:lvl1pPr algn="l">
              <a:defRPr sz="2000" b="1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284164" y="594360"/>
            <a:ext cx="2743200" cy="3675888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grpSp>
        <p:nvGrpSpPr>
          <p:cNvPr id="8" name="Group 14"/>
          <p:cNvGrpSpPr/>
          <p:nvPr/>
        </p:nvGrpSpPr>
        <p:grpSpPr>
          <a:xfrm>
            <a:off x="284163" y="461682"/>
            <a:ext cx="8576373" cy="137411"/>
            <a:chOff x="284163" y="1759424"/>
            <a:chExt cx="8576373" cy="137411"/>
          </a:xfrm>
        </p:grpSpPr>
        <p:sp>
          <p:nvSpPr>
            <p:cNvPr id="16" name="Rectangle 15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3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21013" y="4801575"/>
            <a:ext cx="5837237" cy="1468437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</p:spPr>
        <p:txBody>
          <a:bodyPr vert="horz" lIns="91440" tIns="45720" rIns="182880" bIns="365760" rtlCol="0" anchor="b" anchorCtr="0">
            <a:normAutofit/>
          </a:bodyPr>
          <a:lstStyle/>
          <a:p>
            <a:pPr algn="l" defTabSz="914400" rtl="0" eaLnBrk="1" latinLnBrk="0" hangingPunct="1">
              <a:spcBef>
                <a:spcPct val="0"/>
              </a:spcBef>
              <a:buNone/>
            </a:pPr>
            <a:endParaRPr sz="4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284163" y="6263389"/>
            <a:ext cx="8576373" cy="137411"/>
            <a:chOff x="284163" y="1759424"/>
            <a:chExt cx="8576373" cy="137411"/>
          </a:xfrm>
        </p:grpSpPr>
        <p:sp>
          <p:nvSpPr>
            <p:cNvPr id="10" name="Rectangle 9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31661" y="4800600"/>
            <a:ext cx="5691651" cy="566738"/>
          </a:xfrm>
          <a:noFill/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b="0" i="0" kern="1200" cap="none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021014" y="457199"/>
            <a:ext cx="5833872" cy="4352544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69805" y="5367338"/>
            <a:ext cx="5653507" cy="804862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EB31F-3996-B643-A1E4-5B11ACEC5391}" type="datetimeFigureOut">
              <a:rPr lang="en-US" smtClean="0"/>
              <a:t>3/6/2017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5BDEA-8CF2-914C-BA75-56F0EB411F47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Picture Placeholder 2"/>
          <p:cNvSpPr>
            <a:spLocks noGrp="1"/>
          </p:cNvSpPr>
          <p:nvPr>
            <p:ph type="pic" idx="13"/>
          </p:nvPr>
        </p:nvSpPr>
        <p:spPr>
          <a:xfrm>
            <a:off x="284164" y="457200"/>
            <a:ext cx="2736850" cy="2907792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4" name="Picture Placeholder 2"/>
          <p:cNvSpPr>
            <a:spLocks noGrp="1"/>
          </p:cNvSpPr>
          <p:nvPr>
            <p:ph type="pic" idx="14"/>
          </p:nvPr>
        </p:nvSpPr>
        <p:spPr>
          <a:xfrm>
            <a:off x="284164" y="3364992"/>
            <a:ext cx="2736850" cy="2898648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84163" y="455773"/>
            <a:ext cx="8574087" cy="1133949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grpSp>
        <p:nvGrpSpPr>
          <p:cNvPr id="8" name="Group 7"/>
          <p:cNvGrpSpPr/>
          <p:nvPr/>
        </p:nvGrpSpPr>
        <p:grpSpPr>
          <a:xfrm>
            <a:off x="284163" y="1577847"/>
            <a:ext cx="8576373" cy="137411"/>
            <a:chOff x="284163" y="1577847"/>
            <a:chExt cx="8576373" cy="137411"/>
          </a:xfrm>
        </p:grpSpPr>
        <p:sp>
          <p:nvSpPr>
            <p:cNvPr id="9" name="Rectangle 8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4163" y="2133600"/>
            <a:ext cx="8574087" cy="4013200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EB31F-3996-B643-A1E4-5B11ACEC5391}" type="datetimeFigureOut">
              <a:rPr lang="en-US" smtClean="0"/>
              <a:t>3/6/2017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5BDEA-8CF2-914C-BA75-56F0EB411F4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5400000">
            <a:off x="5313882" y="2857535"/>
            <a:ext cx="5934615" cy="1133949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695124" y="473075"/>
            <a:ext cx="969264" cy="5921375"/>
          </a:xfrm>
        </p:spPr>
        <p:txBody>
          <a:bodyPr vert="eaVert"/>
          <a:lstStyle>
            <a:lvl1pPr algn="l">
              <a:defRPr sz="3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4163" y="457200"/>
            <a:ext cx="6497637" cy="5937250"/>
          </a:xfrm>
        </p:spPr>
        <p:txBody>
          <a:bodyPr vert="eaVert"/>
          <a:lstStyle>
            <a:lvl5pPr algn="l"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EB31F-3996-B643-A1E4-5B11ACEC5391}" type="datetimeFigureOut">
              <a:rPr lang="en-US" smtClean="0"/>
              <a:t>3/6/2017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5BDEA-8CF2-914C-BA75-56F0EB411F47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 rot="5400000">
            <a:off x="4658724" y="3355723"/>
            <a:ext cx="5934456" cy="137411"/>
            <a:chOff x="284163" y="1577847"/>
            <a:chExt cx="8576373" cy="137411"/>
          </a:xfrm>
        </p:grpSpPr>
        <p:sp>
          <p:nvSpPr>
            <p:cNvPr id="9" name="Rectangle 8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935168" y="6400944"/>
            <a:ext cx="985807" cy="457056"/>
          </a:xfrm>
          <a:prstGeom prst="rect">
            <a:avLst/>
          </a:prstGeom>
        </p:spPr>
      </p:pic>
      <p:sp>
        <p:nvSpPr>
          <p:cNvPr id="20" name="Freeform 19"/>
          <p:cNvSpPr/>
          <p:nvPr userDrawn="1"/>
        </p:nvSpPr>
        <p:spPr>
          <a:xfrm>
            <a:off x="7322022" y="1726706"/>
            <a:ext cx="2991774" cy="5220071"/>
          </a:xfrm>
          <a:custGeom>
            <a:avLst/>
            <a:gdLst>
              <a:gd name="connsiteX0" fmla="*/ 976543 w 3622089"/>
              <a:gd name="connsiteY0" fmla="*/ 6276513 h 6312023"/>
              <a:gd name="connsiteX1" fmla="*/ 976543 w 3622089"/>
              <a:gd name="connsiteY1" fmla="*/ 3622089 h 6312023"/>
              <a:gd name="connsiteX2" fmla="*/ 0 w 3622089"/>
              <a:gd name="connsiteY2" fmla="*/ 3622089 h 6312023"/>
              <a:gd name="connsiteX3" fmla="*/ 3622089 w 3622089"/>
              <a:gd name="connsiteY3" fmla="*/ 0 h 6312023"/>
              <a:gd name="connsiteX4" fmla="*/ 3622089 w 3622089"/>
              <a:gd name="connsiteY4" fmla="*/ 6312023 h 6312023"/>
              <a:gd name="connsiteX0" fmla="*/ 976543 w 3622089"/>
              <a:gd name="connsiteY0" fmla="*/ 6338657 h 6338657"/>
              <a:gd name="connsiteX1" fmla="*/ 976543 w 3622089"/>
              <a:gd name="connsiteY1" fmla="*/ 3622089 h 6338657"/>
              <a:gd name="connsiteX2" fmla="*/ 0 w 3622089"/>
              <a:gd name="connsiteY2" fmla="*/ 3622089 h 6338657"/>
              <a:gd name="connsiteX3" fmla="*/ 3622089 w 3622089"/>
              <a:gd name="connsiteY3" fmla="*/ 0 h 6338657"/>
              <a:gd name="connsiteX4" fmla="*/ 3622089 w 3622089"/>
              <a:gd name="connsiteY4" fmla="*/ 6312023 h 6338657"/>
              <a:gd name="connsiteX0" fmla="*/ 346228 w 2991774"/>
              <a:gd name="connsiteY0" fmla="*/ 6338657 h 6338657"/>
              <a:gd name="connsiteX1" fmla="*/ 346228 w 2991774"/>
              <a:gd name="connsiteY1" fmla="*/ 3622089 h 6338657"/>
              <a:gd name="connsiteX2" fmla="*/ 0 w 2991774"/>
              <a:gd name="connsiteY2" fmla="*/ 3622089 h 6338657"/>
              <a:gd name="connsiteX3" fmla="*/ 2991774 w 2991774"/>
              <a:gd name="connsiteY3" fmla="*/ 0 h 6338657"/>
              <a:gd name="connsiteX4" fmla="*/ 2991774 w 2991774"/>
              <a:gd name="connsiteY4" fmla="*/ 6312023 h 6338657"/>
              <a:gd name="connsiteX0" fmla="*/ 346228 w 2991774"/>
              <a:gd name="connsiteY0" fmla="*/ 5220071 h 5220071"/>
              <a:gd name="connsiteX1" fmla="*/ 346228 w 2991774"/>
              <a:gd name="connsiteY1" fmla="*/ 2503503 h 5220071"/>
              <a:gd name="connsiteX2" fmla="*/ 0 w 2991774"/>
              <a:gd name="connsiteY2" fmla="*/ 2503503 h 5220071"/>
              <a:gd name="connsiteX3" fmla="*/ 2991774 w 2991774"/>
              <a:gd name="connsiteY3" fmla="*/ 0 h 5220071"/>
              <a:gd name="connsiteX4" fmla="*/ 2991774 w 2991774"/>
              <a:gd name="connsiteY4" fmla="*/ 5193437 h 5220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91774" h="5220071">
                <a:moveTo>
                  <a:pt x="346228" y="5220071"/>
                </a:moveTo>
                <a:lnTo>
                  <a:pt x="346228" y="2503503"/>
                </a:lnTo>
                <a:lnTo>
                  <a:pt x="0" y="2503503"/>
                </a:lnTo>
                <a:lnTo>
                  <a:pt x="2991774" y="0"/>
                </a:lnTo>
                <a:lnTo>
                  <a:pt x="2991774" y="5193437"/>
                </a:lnTo>
              </a:path>
            </a:pathLst>
          </a:custGeom>
          <a:solidFill>
            <a:srgbClr val="92D050">
              <a:alpha val="38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8058310" y="5322144"/>
            <a:ext cx="718871" cy="107437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 userDrawn="1"/>
        </p:nvSpPr>
        <p:spPr>
          <a:xfrm>
            <a:off x="8123068" y="5788342"/>
            <a:ext cx="141975" cy="141975"/>
          </a:xfrm>
          <a:prstGeom prst="ellipse">
            <a:avLst/>
          </a:prstGeom>
          <a:solidFill>
            <a:schemeClr val="accent4">
              <a:alpha val="61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163" y="1347064"/>
            <a:ext cx="8574087" cy="4779100"/>
          </a:xfrm>
        </p:spPr>
        <p:txBody>
          <a:bodyPr/>
          <a:lstStyle>
            <a:lvl1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buClr>
                <a:srgbClr val="92D050"/>
              </a:buCl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buClr>
                <a:srgbClr val="92D050"/>
              </a:buCl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324599" y="6437032"/>
            <a:ext cx="1127473" cy="365125"/>
          </a:xfrm>
        </p:spPr>
        <p:txBody>
          <a:bodyPr/>
          <a:lstStyle>
            <a:lvl1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3CDEB31F-3996-B643-A1E4-5B11ACEC5391}" type="datetimeFigureOut">
              <a:rPr lang="en-US" smtClean="0"/>
              <a:pPr/>
              <a:t>3/6/2017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284163" y="124890"/>
            <a:ext cx="8574087" cy="731093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</p:spPr>
        <p:txBody>
          <a:bodyPr vert="horz" lIns="91440" tIns="45720" rIns="182880" bIns="365760" rtlCol="0" anchor="b" anchorCtr="0">
            <a:normAutofit fontScale="62500" lnSpcReduction="20000"/>
          </a:bodyPr>
          <a:lstStyle/>
          <a:p>
            <a:pPr algn="l" defTabSz="914400" rtl="0" eaLnBrk="1" latinLnBrk="0" hangingPunct="1">
              <a:spcBef>
                <a:spcPct val="0"/>
              </a:spcBef>
              <a:buNone/>
            </a:pPr>
            <a:endParaRPr sz="4200" kern="1200">
              <a:solidFill>
                <a:schemeClr val="bg1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284163" y="857332"/>
            <a:ext cx="8574087" cy="27072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8230889" y="124890"/>
            <a:ext cx="5870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sz="36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Wingdings"/>
              </a:rPr>
              <a:t></a:t>
            </a:r>
            <a:endParaRPr sz="360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1" name="Title 1"/>
          <p:cNvSpPr>
            <a:spLocks noGrp="1"/>
          </p:cNvSpPr>
          <p:nvPr>
            <p:ph type="ctrTitle"/>
          </p:nvPr>
        </p:nvSpPr>
        <p:spPr>
          <a:xfrm>
            <a:off x="421341" y="312698"/>
            <a:ext cx="7808976" cy="530623"/>
          </a:xfrm>
          <a:noFill/>
          <a:ln>
            <a:noFill/>
          </a:ln>
        </p:spPr>
        <p:txBody>
          <a:bodyPr vert="horz" lIns="91440" tIns="0" rIns="91440" bIns="0" rtlCol="0" anchor="b" anchorCtr="0">
            <a:noAutofit/>
          </a:bodyPr>
          <a:lstStyle>
            <a:lvl1pPr marL="0" algn="l" defTabSz="914400" rtl="0" eaLnBrk="1" latinLnBrk="0" hangingPunct="1">
              <a:lnSpc>
                <a:spcPts val="4600"/>
              </a:lnSpc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22" name="Subtitle 2"/>
          <p:cNvSpPr>
            <a:spLocks noGrp="1"/>
          </p:cNvSpPr>
          <p:nvPr>
            <p:ph type="subTitle" idx="12"/>
          </p:nvPr>
        </p:nvSpPr>
        <p:spPr>
          <a:xfrm>
            <a:off x="425871" y="871528"/>
            <a:ext cx="7754112" cy="243212"/>
          </a:xfrm>
        </p:spPr>
        <p:txBody>
          <a:bodyPr vert="horz" lIns="91440" tIns="0" rIns="91440" bIns="0" rtlCol="0" anchor="b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None/>
              <a:defRPr sz="1600" kern="1200">
                <a:solidFill>
                  <a:schemeClr val="bg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935168" y="6400944"/>
            <a:ext cx="985807" cy="457056"/>
          </a:xfrm>
          <a:prstGeom prst="rect">
            <a:avLst/>
          </a:prstGeom>
        </p:spPr>
      </p:pic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284162" y="1375930"/>
            <a:ext cx="8574087" cy="5018520"/>
          </a:xfrm>
        </p:spPr>
        <p:txBody>
          <a:bodyPr/>
          <a:lstStyle>
            <a:lvl1pPr>
              <a:buNone/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4" name="Rectangle 13"/>
          <p:cNvSpPr/>
          <p:nvPr userDrawn="1"/>
        </p:nvSpPr>
        <p:spPr>
          <a:xfrm>
            <a:off x="284163" y="124890"/>
            <a:ext cx="8574087" cy="731093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</p:spPr>
        <p:txBody>
          <a:bodyPr vert="horz" lIns="91440" tIns="45720" rIns="182880" bIns="365760" rtlCol="0" anchor="b" anchorCtr="0">
            <a:normAutofit fontScale="62500" lnSpcReduction="20000"/>
          </a:bodyPr>
          <a:lstStyle/>
          <a:p>
            <a:pPr algn="l" defTabSz="914400" rtl="0" eaLnBrk="1" latinLnBrk="0" hangingPunct="1">
              <a:spcBef>
                <a:spcPct val="0"/>
              </a:spcBef>
              <a:buNone/>
            </a:pPr>
            <a:endParaRPr sz="4200" kern="1200">
              <a:solidFill>
                <a:schemeClr val="bg1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</p:txBody>
      </p:sp>
      <p:sp>
        <p:nvSpPr>
          <p:cNvPr id="15" name="Rectangle 14"/>
          <p:cNvSpPr/>
          <p:nvPr userDrawn="1"/>
        </p:nvSpPr>
        <p:spPr>
          <a:xfrm>
            <a:off x="284163" y="857332"/>
            <a:ext cx="8574087" cy="27072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6" name="TextBox 15"/>
          <p:cNvSpPr txBox="1"/>
          <p:nvPr userDrawn="1"/>
        </p:nvSpPr>
        <p:spPr>
          <a:xfrm>
            <a:off x="8230889" y="124890"/>
            <a:ext cx="5870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sz="36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Wingdings"/>
              </a:rPr>
              <a:t></a:t>
            </a:r>
            <a:endParaRPr sz="360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6324599" y="6437032"/>
            <a:ext cx="1127473" cy="365125"/>
          </a:xfrm>
        </p:spPr>
        <p:txBody>
          <a:bodyPr/>
          <a:lstStyle>
            <a:lvl1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3CDEB31F-3996-B643-A1E4-5B11ACEC5391}" type="datetimeFigureOut">
              <a:rPr lang="en-US" smtClean="0"/>
              <a:pPr/>
              <a:t>3/6/2017</a:t>
            </a:fld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9698" y="6437032"/>
            <a:ext cx="6124902" cy="365125"/>
          </a:xfrm>
        </p:spPr>
        <p:txBody>
          <a:bodyPr/>
          <a:lstStyle>
            <a:lvl1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2" name="Title 1"/>
          <p:cNvSpPr>
            <a:spLocks noGrp="1"/>
          </p:cNvSpPr>
          <p:nvPr>
            <p:ph type="ctrTitle"/>
          </p:nvPr>
        </p:nvSpPr>
        <p:spPr>
          <a:xfrm>
            <a:off x="421341" y="312698"/>
            <a:ext cx="7808976" cy="530623"/>
          </a:xfrm>
          <a:noFill/>
          <a:ln>
            <a:noFill/>
          </a:ln>
        </p:spPr>
        <p:txBody>
          <a:bodyPr vert="horz" lIns="91440" tIns="0" rIns="91440" bIns="0" rtlCol="0" anchor="b" anchorCtr="0">
            <a:noAutofit/>
          </a:bodyPr>
          <a:lstStyle>
            <a:lvl1pPr marL="0" algn="l" defTabSz="914400" rtl="0" eaLnBrk="1" latinLnBrk="0" hangingPunct="1">
              <a:lnSpc>
                <a:spcPts val="4600"/>
              </a:lnSpc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23" name="Subtitle 2"/>
          <p:cNvSpPr>
            <a:spLocks noGrp="1"/>
          </p:cNvSpPr>
          <p:nvPr>
            <p:ph type="subTitle" idx="12"/>
          </p:nvPr>
        </p:nvSpPr>
        <p:spPr>
          <a:xfrm>
            <a:off x="425871" y="871528"/>
            <a:ext cx="7754112" cy="243212"/>
          </a:xfrm>
        </p:spPr>
        <p:txBody>
          <a:bodyPr vert="horz" lIns="91440" tIns="0" rIns="91440" bIns="0" rtlCol="0" anchor="b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None/>
              <a:defRPr sz="1600" kern="1200">
                <a:solidFill>
                  <a:schemeClr val="bg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4163" y="4801575"/>
            <a:ext cx="8574087" cy="1468437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</p:spPr>
        <p:txBody>
          <a:bodyPr vert="horz" lIns="91440" tIns="45720" rIns="182880" bIns="365760" rtlCol="0" anchor="b" anchorCtr="0">
            <a:normAutofit/>
          </a:bodyPr>
          <a:lstStyle/>
          <a:p>
            <a:pPr algn="l" defTabSz="914400" rtl="0" eaLnBrk="1" latinLnBrk="0" hangingPunct="1">
              <a:spcBef>
                <a:spcPct val="0"/>
              </a:spcBef>
              <a:buNone/>
            </a:pPr>
            <a:endParaRPr sz="4200" kern="1200">
              <a:solidFill>
                <a:schemeClr val="bg1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284163" y="6263389"/>
            <a:ext cx="8576373" cy="137411"/>
            <a:chOff x="284163" y="1759424"/>
            <a:chExt cx="8576373" cy="137411"/>
          </a:xfrm>
        </p:grpSpPr>
        <p:sp>
          <p:nvSpPr>
            <p:cNvPr id="10" name="Rectangle 9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8230889" y="4801575"/>
            <a:ext cx="5870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sz="36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Wingdings"/>
              </a:rPr>
              <a:t></a:t>
            </a:r>
            <a:endParaRPr sz="360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768" y="4814125"/>
            <a:ext cx="7772400" cy="1051560"/>
          </a:xfrm>
          <a:noFill/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200" b="0" i="0" kern="1200" cap="none" baseline="0">
                <a:solidFill>
                  <a:schemeClr val="bg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5488" y="5861304"/>
            <a:ext cx="7735824" cy="402336"/>
          </a:xfrm>
        </p:spPr>
        <p:txBody>
          <a:bodyPr vert="horz" lIns="91440" tIns="45720" rIns="91440" bIns="45720" rtlCol="0" anchor="t" anchorCtr="0">
            <a:normAutofit/>
          </a:bodyPr>
          <a:lstStyle>
            <a:lvl1pPr marL="0" indent="0">
              <a:spcBef>
                <a:spcPts val="0"/>
              </a:spcBef>
              <a:buNone/>
              <a:defRPr sz="1800" kern="1200">
                <a:solidFill>
                  <a:schemeClr val="bg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spcBef>
                <a:spcPts val="20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3CDEB31F-3996-B643-A1E4-5B11ACEC5391}" type="datetimeFigureOut">
              <a:rPr lang="en-US" smtClean="0"/>
              <a:pPr/>
              <a:t>3/6/2017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284162" y="443754"/>
            <a:ext cx="8574087" cy="4370293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EB31F-3996-B643-A1E4-5B11ACEC5391}" type="datetimeFigureOut">
              <a:rPr lang="en-US" smtClean="0"/>
              <a:t>3/6/2017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5BDEA-8CF2-914C-BA75-56F0EB411F47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84163" y="4801575"/>
            <a:ext cx="8574087" cy="1468437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</p:spPr>
        <p:txBody>
          <a:bodyPr vert="horz" lIns="91440" tIns="45720" rIns="182880" bIns="365760" rtlCol="0" anchor="b" anchorCtr="0">
            <a:normAutofit/>
          </a:bodyPr>
          <a:lstStyle/>
          <a:p>
            <a:pPr algn="l" defTabSz="914400" rtl="0" eaLnBrk="1" latinLnBrk="0" hangingPunct="1">
              <a:spcBef>
                <a:spcPct val="0"/>
              </a:spcBef>
              <a:buNone/>
            </a:pPr>
            <a:endParaRPr sz="4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284163" y="6263389"/>
            <a:ext cx="8576373" cy="137411"/>
            <a:chOff x="284163" y="1759424"/>
            <a:chExt cx="8576373" cy="137411"/>
          </a:xfrm>
        </p:grpSpPr>
        <p:sp>
          <p:nvSpPr>
            <p:cNvPr id="9" name="Rectangle 8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ectangle 9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8230889" y="4801575"/>
            <a:ext cx="5870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sz="3600">
                <a:solidFill>
                  <a:schemeClr val="bg1"/>
                </a:solidFill>
                <a:sym typeface="Wingdings"/>
              </a:rPr>
              <a:t></a:t>
            </a:r>
            <a:endParaRPr sz="360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0306" y="4814047"/>
            <a:ext cx="7772400" cy="1048871"/>
          </a:xfrm>
          <a:noFill/>
        </p:spPr>
        <p:txBody>
          <a:bodyPr anchor="b" anchorCtr="0">
            <a:normAutofit/>
          </a:bodyPr>
          <a:lstStyle>
            <a:lvl1pPr algn="l">
              <a:defRPr sz="4200" b="0" i="0" cap="none" baseline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0647" y="5862918"/>
            <a:ext cx="7732059" cy="403412"/>
          </a:xfrm>
        </p:spPr>
        <p:txBody>
          <a:bodyPr anchor="t" anchorCtr="0">
            <a:normAutofit/>
          </a:bodyPr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4163" y="455773"/>
            <a:ext cx="8574087" cy="1133949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grpSp>
        <p:nvGrpSpPr>
          <p:cNvPr id="9" name="Group 8"/>
          <p:cNvGrpSpPr/>
          <p:nvPr/>
        </p:nvGrpSpPr>
        <p:grpSpPr>
          <a:xfrm>
            <a:off x="284163" y="1577847"/>
            <a:ext cx="8576373" cy="137411"/>
            <a:chOff x="284163" y="1577847"/>
            <a:chExt cx="8576373" cy="137411"/>
          </a:xfrm>
        </p:grpSpPr>
        <p:sp>
          <p:nvSpPr>
            <p:cNvPr id="10" name="Rectangle 9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03412" y="2151063"/>
            <a:ext cx="3931920" cy="3975100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78188" y="2151063"/>
            <a:ext cx="3931920" cy="3975100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EB31F-3996-B643-A1E4-5B11ACEC5391}" type="datetimeFigureOut">
              <a:rPr lang="en-US" smtClean="0"/>
              <a:t>3/6/2017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5BDEA-8CF2-914C-BA75-56F0EB411F4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284163" y="455773"/>
            <a:ext cx="8574087" cy="1133949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grpSp>
        <p:nvGrpSpPr>
          <p:cNvPr id="11" name="Group 10"/>
          <p:cNvGrpSpPr/>
          <p:nvPr/>
        </p:nvGrpSpPr>
        <p:grpSpPr>
          <a:xfrm>
            <a:off x="284163" y="1577847"/>
            <a:ext cx="8576373" cy="137411"/>
            <a:chOff x="284163" y="1577847"/>
            <a:chExt cx="8576373" cy="137411"/>
          </a:xfrm>
        </p:grpSpPr>
        <p:sp>
          <p:nvSpPr>
            <p:cNvPr id="12" name="Rectangle 11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3412" y="1735138"/>
            <a:ext cx="3931920" cy="833250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03412" y="2590800"/>
            <a:ext cx="3931920" cy="3535362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79495" y="1735138"/>
            <a:ext cx="3931920" cy="833250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26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79495" y="2590800"/>
            <a:ext cx="3931920" cy="3535362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EB31F-3996-B643-A1E4-5B11ACEC5391}" type="datetimeFigureOut">
              <a:rPr lang="en-US" smtClean="0"/>
              <a:t>3/6/2017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5BDEA-8CF2-914C-BA75-56F0EB411F4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84163" y="455773"/>
            <a:ext cx="8574087" cy="1133949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grpSp>
        <p:nvGrpSpPr>
          <p:cNvPr id="7" name="Group 6"/>
          <p:cNvGrpSpPr/>
          <p:nvPr/>
        </p:nvGrpSpPr>
        <p:grpSpPr>
          <a:xfrm>
            <a:off x="284163" y="1577847"/>
            <a:ext cx="8576373" cy="137411"/>
            <a:chOff x="284163" y="1577847"/>
            <a:chExt cx="8576373" cy="137411"/>
          </a:xfrm>
        </p:grpSpPr>
        <p:sp>
          <p:nvSpPr>
            <p:cNvPr id="8" name="Rectangle 7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9" name="Rectangle 8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ectangle 9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EB31F-3996-B643-A1E4-5B11ACEC5391}" type="datetimeFigureOut">
              <a:rPr lang="en-US" smtClean="0"/>
              <a:t>3/6/2017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5BDEA-8CF2-914C-BA75-56F0EB411F4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EB31F-3996-B643-A1E4-5B11ACEC5391}" type="datetimeFigureOut">
              <a:rPr lang="en-US" smtClean="0"/>
              <a:t>3/6/2017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5BDEA-8CF2-914C-BA75-56F0EB411F47}" type="slidenum">
              <a:rPr lang="en-US" smtClean="0"/>
              <a:t>‹#›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284163" y="452718"/>
            <a:ext cx="8576373" cy="137411"/>
            <a:chOff x="284163" y="1577847"/>
            <a:chExt cx="8576373" cy="137411"/>
          </a:xfrm>
        </p:grpSpPr>
        <p:sp>
          <p:nvSpPr>
            <p:cNvPr id="6" name="Rectangle 5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7" name="Rectangle 6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8" name="Rectangle 7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81503" y="2133600"/>
            <a:ext cx="7076747" cy="3992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794936" y="643703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1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3CDEB31F-3996-B643-A1E4-5B11ACEC5391}" type="datetimeFigureOut">
              <a:rPr lang="en-US" smtClean="0"/>
              <a:pPr/>
              <a:t>3/6/2017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9698" y="6437032"/>
            <a:ext cx="612490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1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06459" y="167347"/>
            <a:ext cx="630621" cy="359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1">
                <a:solidFill>
                  <a:schemeClr val="tx1">
                    <a:lumMod val="85000"/>
                    <a:lumOff val="1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B905BDEA-8CF2-914C-BA75-56F0EB411F4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4163" y="630382"/>
            <a:ext cx="8574087" cy="967840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iming>
    <p:tnLst>
      <p:par>
        <p:cTn id="1" dur="indefinite" restart="never" nodeType="tmRoot"/>
      </p:par>
    </p:tnLst>
  </p:timing>
  <p:txStyles>
    <p:titleStyle>
      <a:lvl1pPr algn="r" defTabSz="914400" rtl="0" eaLnBrk="1" latinLnBrk="0" hangingPunct="1">
        <a:spcBef>
          <a:spcPct val="0"/>
        </a:spcBef>
        <a:buNone/>
        <a:defRPr sz="4200" kern="1200">
          <a:solidFill>
            <a:schemeClr val="bg1"/>
          </a:solidFill>
          <a:latin typeface="Segoe UI Light" panose="020B0502040204020203" pitchFamily="34" charset="0"/>
          <a:ea typeface="+mj-ea"/>
          <a:cs typeface="Segoe UI Light" panose="020B0502040204020203" pitchFamily="34" charset="0"/>
        </a:defRPr>
      </a:lvl1pPr>
    </p:titleStyle>
    <p:bodyStyle>
      <a:lvl1pPr marL="454025" indent="-454025" algn="l" defTabSz="914400" rtl="0" eaLnBrk="1" latinLnBrk="0" hangingPunct="1">
        <a:spcBef>
          <a:spcPts val="20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sz="2400" kern="1200">
          <a:solidFill>
            <a:schemeClr val="tx1">
              <a:lumMod val="85000"/>
              <a:lumOff val="15000"/>
            </a:schemeClr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1pPr>
      <a:lvl2pPr marL="914400" indent="-457200" algn="l" defTabSz="914400" rtl="0" eaLnBrk="1" latinLnBrk="0" hangingPunct="1">
        <a:spcBef>
          <a:spcPts val="600"/>
        </a:spcBef>
        <a:buClr>
          <a:srgbClr val="92D050"/>
        </a:buClr>
        <a:buSzPct val="90000"/>
        <a:buFont typeface="Wingdings" pitchFamily="2" charset="2"/>
        <a:buChar char=""/>
        <a:defRPr sz="2200" kern="1200">
          <a:solidFill>
            <a:schemeClr val="tx1">
              <a:lumMod val="85000"/>
              <a:lumOff val="15000"/>
            </a:schemeClr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2pPr>
      <a:lvl3pPr marL="1260475" indent="-346075" algn="l" defTabSz="914400" rtl="0" eaLnBrk="1" latinLnBrk="0" hangingPunct="1">
        <a:spcBef>
          <a:spcPts val="6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sz="2000" kern="1200">
          <a:solidFill>
            <a:schemeClr val="tx1">
              <a:lumMod val="85000"/>
              <a:lumOff val="15000"/>
            </a:schemeClr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3pPr>
      <a:lvl4pPr marL="1600200" indent="-339725" algn="l" defTabSz="914400" rtl="0" eaLnBrk="1" latinLnBrk="0" hangingPunct="1">
        <a:spcBef>
          <a:spcPts val="600"/>
        </a:spcBef>
        <a:buClr>
          <a:srgbClr val="92D050"/>
        </a:buClr>
        <a:buSzPct val="90000"/>
        <a:buFont typeface="Wingdings" pitchFamily="2" charset="2"/>
        <a:buChar char=""/>
        <a:defRPr sz="1800" kern="1200">
          <a:solidFill>
            <a:schemeClr val="tx1">
              <a:lumMod val="85000"/>
              <a:lumOff val="15000"/>
            </a:schemeClr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4pPr>
      <a:lvl5pPr marL="1939925" indent="-331788" algn="l" defTabSz="914400" rtl="0" eaLnBrk="1" latinLnBrk="0" hangingPunct="1">
        <a:spcBef>
          <a:spcPts val="6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sz="1800" kern="1200">
          <a:solidFill>
            <a:schemeClr val="tx1">
              <a:lumMod val="85000"/>
              <a:lumOff val="15000"/>
            </a:schemeClr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5pPr>
      <a:lvl6pPr marL="2290763" indent="-344488" algn="l" defTabSz="914400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SzPct val="90000"/>
        <a:buFont typeface="Wingdings" pitchFamily="2" charset="2"/>
        <a:buChar char=""/>
        <a:defRPr lang="en-US" sz="1800" kern="1200" dirty="0" smtClean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2625725" indent="-344488" algn="l" defTabSz="914400" rtl="0" eaLnBrk="1" latinLnBrk="0" hangingPunct="1">
        <a:spcBef>
          <a:spcPts val="6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lang="en-US" sz="1800" kern="1200" dirty="0" smtClean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970213" indent="-344488" algn="l" defTabSz="914400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SzPct val="90000"/>
        <a:buFont typeface="Wingdings" pitchFamily="2" charset="2"/>
        <a:buChar char=""/>
        <a:defRPr lang="en-US" sz="1800" kern="1200" dirty="0" smtClean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3313113" indent="-344488" algn="l" defTabSz="914400" rtl="0" eaLnBrk="1" latinLnBrk="0" hangingPunct="1">
        <a:spcBef>
          <a:spcPts val="6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lang="en-US" sz="1800" kern="1200" dirty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hyperlink" Target="https://www.airbnb.com/rooms/4597013" TargetMode="External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84164" y="1347064"/>
            <a:ext cx="6542764" cy="4779100"/>
          </a:xfrm>
        </p:spPr>
        <p:txBody>
          <a:bodyPr/>
          <a:lstStyle/>
          <a:p>
            <a:r>
              <a:rPr lang="en-US" sz="3600" b="1" dirty="0" smtClean="0"/>
              <a:t>Problem </a:t>
            </a:r>
            <a:r>
              <a:rPr lang="en-US" sz="3600" b="1" dirty="0"/>
              <a:t>Statement</a:t>
            </a:r>
          </a:p>
          <a:p>
            <a:pPr lvl="1"/>
            <a:r>
              <a:rPr lang="en-US" sz="2800" dirty="0"/>
              <a:t>Loftium seeks to maximize Airbnb revenue from private rooms </a:t>
            </a:r>
          </a:p>
          <a:p>
            <a:endParaRPr lang="en-US" sz="1600" b="1" dirty="0" smtClean="0"/>
          </a:p>
          <a:p>
            <a:r>
              <a:rPr lang="en-US" sz="3600" b="1" dirty="0" smtClean="0"/>
              <a:t>Desired </a:t>
            </a:r>
            <a:r>
              <a:rPr lang="en-US" sz="3600" b="1" dirty="0"/>
              <a:t>Outcome</a:t>
            </a:r>
          </a:p>
          <a:p>
            <a:pPr lvl="1"/>
            <a:r>
              <a:rPr lang="en-US" sz="2800" dirty="0"/>
              <a:t>A predictive model that best estimates recurring Airbnb </a:t>
            </a:r>
            <a:r>
              <a:rPr lang="en-US" sz="2800" dirty="0" smtClean="0"/>
              <a:t>revenue</a:t>
            </a:r>
            <a:endParaRPr lang="en-US" sz="2800" dirty="0"/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21341" y="177277"/>
            <a:ext cx="7808976" cy="642054"/>
          </a:xfrm>
        </p:spPr>
        <p:txBody>
          <a:bodyPr>
            <a:normAutofit/>
          </a:bodyPr>
          <a:lstStyle/>
          <a:p>
            <a:r>
              <a:rPr lang="en-US" dirty="0" smtClean="0"/>
              <a:t>Loftium </a:t>
            </a:r>
            <a:r>
              <a:rPr lang="mr-IN" dirty="0" smtClean="0"/>
              <a:t>–</a:t>
            </a:r>
            <a:r>
              <a:rPr lang="en-US" dirty="0" smtClean="0"/>
              <a:t> Project Overview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9696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21341" y="177277"/>
            <a:ext cx="7808976" cy="642054"/>
          </a:xfrm>
        </p:spPr>
        <p:txBody>
          <a:bodyPr/>
          <a:lstStyle/>
          <a:p>
            <a:r>
              <a:rPr lang="en-US" dirty="0" smtClean="0"/>
              <a:t>Exploring Seasonality</a:t>
            </a:r>
            <a:endParaRPr lang="en-US" dirty="0"/>
          </a:p>
        </p:txBody>
      </p:sp>
      <p:sp>
        <p:nvSpPr>
          <p:cNvPr id="8" name="Subtitle 8"/>
          <p:cNvSpPr>
            <a:spLocks noGrp="1"/>
          </p:cNvSpPr>
          <p:nvPr>
            <p:ph type="subTitle" idx="4294967295"/>
          </p:nvPr>
        </p:nvSpPr>
        <p:spPr>
          <a:xfrm>
            <a:off x="476205" y="870011"/>
            <a:ext cx="7754112" cy="242058"/>
          </a:xfrm>
        </p:spPr>
        <p:txBody>
          <a:bodyPr anchor="ctr">
            <a:noAutofit/>
          </a:bodyPr>
          <a:lstStyle/>
          <a:p>
            <a:pPr marL="0" indent="0">
              <a:buNone/>
            </a:pPr>
            <a:r>
              <a:rPr lang="en-US" sz="1600" dirty="0" smtClean="0">
                <a:solidFill>
                  <a:schemeClr val="bg1"/>
                </a:solidFill>
              </a:rPr>
              <a:t>Certain areas exhibit more extreme seasonal variation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76205" y="1385881"/>
            <a:ext cx="3404715" cy="6617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EDR by Month (by </a:t>
            </a:r>
            <a:r>
              <a:rPr lang="en-US" sz="20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Zipcode</a:t>
            </a:r>
            <a:r>
              <a:rPr lang="en-US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)</a:t>
            </a:r>
          </a:p>
          <a:p>
            <a:pPr>
              <a:spcBef>
                <a:spcPts val="600"/>
              </a:spcBef>
              <a:spcAft>
                <a:spcPts val="1200"/>
              </a:spcAft>
            </a:pPr>
            <a:r>
              <a:rPr lang="en-US" sz="1200" i="1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Top 3 and Bottom 3 </a:t>
            </a:r>
            <a:r>
              <a:rPr lang="en-US" sz="1200" i="1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zipcodes</a:t>
            </a:r>
            <a:r>
              <a:rPr lang="en-US" sz="1200" i="1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by seasonal variation</a:t>
            </a:r>
            <a:endParaRPr lang="en-US" sz="1200" i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941409" y="6030853"/>
            <a:ext cx="67999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1200"/>
              </a:spcAft>
            </a:pPr>
            <a:r>
              <a:rPr lang="en-US" sz="1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Month</a:t>
            </a:r>
            <a:endParaRPr lang="en-US" sz="1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 rot="16200000">
            <a:off x="559030" y="3761700"/>
            <a:ext cx="4940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1200"/>
              </a:spcAft>
            </a:pPr>
            <a:r>
              <a:rPr lang="en-US" sz="1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EDR</a:t>
            </a:r>
            <a:endParaRPr lang="en-US" sz="1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942" y="2097126"/>
            <a:ext cx="7447211" cy="39736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00445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Exploring Host Quality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2"/>
          </p:nvPr>
        </p:nvSpPr>
        <p:spPr>
          <a:xfrm>
            <a:off x="452505" y="871528"/>
            <a:ext cx="7754112" cy="24321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Occupancy increases with property ratings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5168" y="6400944"/>
            <a:ext cx="985807" cy="45705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637" y="1750909"/>
            <a:ext cx="8312727" cy="432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598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84164" y="1347064"/>
            <a:ext cx="7946154" cy="477910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Summary and Considerations</a:t>
            </a:r>
            <a:endParaRPr lang="en-US" sz="3600" dirty="0"/>
          </a:p>
          <a:p>
            <a:pPr lvl="1">
              <a:spcBef>
                <a:spcPts val="1800"/>
              </a:spcBef>
            </a:pPr>
            <a:r>
              <a:rPr lang="en-US" sz="2800" dirty="0" smtClean="0">
                <a:solidFill>
                  <a:schemeClr val="tx1"/>
                </a:solidFill>
              </a:rPr>
              <a:t>Significant variation in data</a:t>
            </a:r>
          </a:p>
          <a:p>
            <a:pPr lvl="1">
              <a:spcBef>
                <a:spcPts val="1800"/>
              </a:spcBef>
            </a:pPr>
            <a:r>
              <a:rPr lang="en-US" sz="2800" dirty="0">
                <a:solidFill>
                  <a:schemeClr val="tx1"/>
                </a:solidFill>
              </a:rPr>
              <a:t>Significant presence of outliers</a:t>
            </a:r>
          </a:p>
          <a:p>
            <a:pPr lvl="1">
              <a:spcBef>
                <a:spcPts val="1800"/>
              </a:spcBef>
            </a:pPr>
            <a:r>
              <a:rPr lang="en-US" sz="2800" dirty="0" smtClean="0">
                <a:solidFill>
                  <a:schemeClr val="tx1"/>
                </a:solidFill>
              </a:rPr>
              <a:t>Strong seasonality impact</a:t>
            </a:r>
          </a:p>
          <a:p>
            <a:pPr lvl="1">
              <a:spcBef>
                <a:spcPts val="1800"/>
              </a:spcBef>
            </a:pPr>
            <a:r>
              <a:rPr lang="en-US" sz="2800" dirty="0" smtClean="0">
                <a:solidFill>
                  <a:schemeClr val="tx1"/>
                </a:solidFill>
              </a:rPr>
              <a:t>Host/Listing ratings are relevant</a:t>
            </a:r>
          </a:p>
          <a:p>
            <a:pPr lvl="1">
              <a:spcBef>
                <a:spcPts val="1800"/>
              </a:spcBef>
            </a:pPr>
            <a:r>
              <a:rPr lang="en-US" sz="2800" dirty="0" smtClean="0">
                <a:solidFill>
                  <a:schemeClr val="tx1"/>
                </a:solidFill>
              </a:rPr>
              <a:t>Granularity limited to month-level</a:t>
            </a:r>
            <a:endParaRPr lang="en-US" sz="2800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21341" y="177277"/>
            <a:ext cx="7808976" cy="642054"/>
          </a:xfrm>
        </p:spPr>
        <p:txBody>
          <a:bodyPr>
            <a:normAutofit/>
          </a:bodyPr>
          <a:lstStyle/>
          <a:p>
            <a:r>
              <a:rPr lang="en-US" dirty="0" smtClean="0"/>
              <a:t>Data Exploration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8058310" y="5322144"/>
            <a:ext cx="718871" cy="107437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8123068" y="5788342"/>
            <a:ext cx="141975" cy="141975"/>
          </a:xfrm>
          <a:prstGeom prst="ellipse">
            <a:avLst/>
          </a:prstGeom>
          <a:solidFill>
            <a:schemeClr val="accent4">
              <a:alpha val="61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933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84164" y="1347064"/>
            <a:ext cx="7946154" cy="4779100"/>
          </a:xfrm>
        </p:spPr>
        <p:txBody>
          <a:bodyPr>
            <a:normAutofit/>
          </a:bodyPr>
          <a:lstStyle/>
          <a:p>
            <a:r>
              <a:rPr lang="en-US" sz="3600" dirty="0"/>
              <a:t>Project Scope</a:t>
            </a:r>
          </a:p>
          <a:p>
            <a:pPr lvl="1">
              <a:spcBef>
                <a:spcPts val="1800"/>
              </a:spcBef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Explore Loftium data</a:t>
            </a:r>
          </a:p>
          <a:p>
            <a:pPr lvl="1">
              <a:spcBef>
                <a:spcPts val="1800"/>
              </a:spcBef>
            </a:pPr>
            <a:r>
              <a:rPr lang="en-US" sz="2800" dirty="0">
                <a:solidFill>
                  <a:schemeClr val="tx1"/>
                </a:solidFill>
              </a:rPr>
              <a:t>Evaluate Loftium’s existing model</a:t>
            </a:r>
          </a:p>
          <a:p>
            <a:pPr lvl="1">
              <a:spcBef>
                <a:spcPts val="1800"/>
              </a:spcBef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Scrape for additional data</a:t>
            </a:r>
          </a:p>
          <a:p>
            <a:pPr lvl="1">
              <a:spcBef>
                <a:spcPts val="1800"/>
              </a:spcBef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Develop alternative predictive models</a:t>
            </a: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sz="2800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21341" y="177277"/>
            <a:ext cx="7808976" cy="642054"/>
          </a:xfrm>
        </p:spPr>
        <p:txBody>
          <a:bodyPr>
            <a:normAutofit/>
          </a:bodyPr>
          <a:lstStyle/>
          <a:p>
            <a:r>
              <a:rPr lang="en-US" dirty="0" smtClean="0"/>
              <a:t>Loftium </a:t>
            </a:r>
            <a:r>
              <a:rPr lang="mr-IN" dirty="0" smtClean="0"/>
              <a:t>–</a:t>
            </a:r>
            <a:r>
              <a:rPr lang="en-US" dirty="0" smtClean="0"/>
              <a:t> Project Overview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8058310" y="5322144"/>
            <a:ext cx="718871" cy="107437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8123068" y="5788342"/>
            <a:ext cx="141975" cy="141975"/>
          </a:xfrm>
          <a:prstGeom prst="ellipse">
            <a:avLst/>
          </a:prstGeom>
          <a:solidFill>
            <a:schemeClr val="accent4">
              <a:alpha val="61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058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84164" y="1347064"/>
            <a:ext cx="6817972" cy="4779100"/>
          </a:xfrm>
        </p:spPr>
        <p:txBody>
          <a:bodyPr>
            <a:normAutofit fontScale="92500" lnSpcReduction="10000"/>
          </a:bodyPr>
          <a:lstStyle/>
          <a:p>
            <a:r>
              <a:rPr lang="en-US" sz="3200" dirty="0" smtClean="0"/>
              <a:t>Scoring Metric = </a:t>
            </a:r>
            <a:r>
              <a:rPr lang="en-US" sz="3200" b="1" dirty="0" smtClean="0"/>
              <a:t>RMSE</a:t>
            </a:r>
          </a:p>
          <a:p>
            <a:pPr lvl="1"/>
            <a:r>
              <a:rPr lang="en-US" sz="2400" dirty="0"/>
              <a:t>RMSE </a:t>
            </a:r>
            <a:r>
              <a:rPr lang="en-US" sz="2400" dirty="0" smtClean="0"/>
              <a:t>heavily penalizes </a:t>
            </a:r>
            <a:r>
              <a:rPr lang="en-US" sz="2400" dirty="0"/>
              <a:t>poor </a:t>
            </a:r>
            <a:r>
              <a:rPr lang="en-US" sz="2400" dirty="0" smtClean="0"/>
              <a:t>estimates</a:t>
            </a:r>
          </a:p>
          <a:p>
            <a:pPr lvl="2"/>
            <a:r>
              <a:rPr lang="en-US" dirty="0" smtClean="0"/>
              <a:t>Sensitive to outliers!</a:t>
            </a:r>
          </a:p>
          <a:p>
            <a:pPr marL="914400" lvl="2" indent="0">
              <a:buNone/>
            </a:pPr>
            <a:endParaRPr lang="en-US" dirty="0"/>
          </a:p>
          <a:p>
            <a:pPr lvl="1"/>
            <a:r>
              <a:rPr lang="en-US" sz="2400" dirty="0" smtClean="0"/>
              <a:t>Current Model RMSE = </a:t>
            </a:r>
            <a:r>
              <a:rPr lang="en-US" sz="2400" b="1" dirty="0" smtClean="0"/>
              <a:t>24.7</a:t>
            </a:r>
          </a:p>
          <a:p>
            <a:pPr lvl="2"/>
            <a:r>
              <a:rPr lang="en-US" dirty="0" smtClean="0"/>
              <a:t>On average, EDR predictions are off by $25</a:t>
            </a:r>
          </a:p>
          <a:p>
            <a:pPr lvl="2"/>
            <a:r>
              <a:rPr lang="en-US" dirty="0" smtClean="0"/>
              <a:t>Seems high, but tremendous amount of noise in data</a:t>
            </a:r>
          </a:p>
          <a:p>
            <a:pPr lvl="3"/>
            <a:r>
              <a:rPr lang="en-US" dirty="0" smtClean="0"/>
              <a:t>Mispriced listings</a:t>
            </a:r>
          </a:p>
          <a:p>
            <a:pPr lvl="3"/>
            <a:r>
              <a:rPr lang="en-US" dirty="0" smtClean="0"/>
              <a:t>Minimal reservation days</a:t>
            </a:r>
          </a:p>
          <a:p>
            <a:pPr lvl="3"/>
            <a:r>
              <a:rPr lang="en-US" dirty="0" smtClean="0"/>
              <a:t>Data integrity issues?</a:t>
            </a:r>
          </a:p>
          <a:p>
            <a:pPr lvl="3"/>
            <a:endParaRPr lang="en-US" dirty="0" smtClean="0"/>
          </a:p>
          <a:p>
            <a:pPr lvl="1"/>
            <a:r>
              <a:rPr lang="en-US" dirty="0" smtClean="0"/>
              <a:t>Are there specific segments that we can focus on to reduce the noise?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Evaluating Loftium Model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2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104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84164" y="1347064"/>
            <a:ext cx="7004403" cy="477910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Recommendations</a:t>
            </a:r>
            <a:endParaRPr lang="en-US" sz="3200" b="1" dirty="0" smtClean="0"/>
          </a:p>
          <a:p>
            <a:pPr lvl="1">
              <a:spcBef>
                <a:spcPts val="1200"/>
              </a:spcBef>
            </a:pPr>
            <a:r>
              <a:rPr lang="en-US" dirty="0" smtClean="0"/>
              <a:t>Reduce data noise by focusing on properties that are in Loftium’s “sweet spot”</a:t>
            </a:r>
          </a:p>
          <a:p>
            <a:pPr lvl="1">
              <a:spcBef>
                <a:spcPts val="1200"/>
              </a:spcBef>
            </a:pPr>
            <a:r>
              <a:rPr lang="en-US" dirty="0" smtClean="0"/>
              <a:t>Consider a tiered-model structure that optimizes prediction for each tier</a:t>
            </a:r>
          </a:p>
          <a:p>
            <a:pPr lvl="1">
              <a:spcBef>
                <a:spcPts val="1200"/>
              </a:spcBef>
            </a:pPr>
            <a:r>
              <a:rPr lang="en-US" dirty="0" smtClean="0"/>
              <a:t>Generalize model to avoid hard-coded seasonality per </a:t>
            </a:r>
            <a:r>
              <a:rPr lang="en-US" dirty="0" err="1" smtClean="0"/>
              <a:t>Zipcode</a:t>
            </a:r>
            <a:endParaRPr lang="en-US" dirty="0" smtClean="0"/>
          </a:p>
          <a:p>
            <a:pPr lvl="1">
              <a:spcBef>
                <a:spcPts val="1200"/>
              </a:spcBef>
            </a:pPr>
            <a:r>
              <a:rPr lang="en-US" dirty="0" smtClean="0"/>
              <a:t>Identify additional features that can be systematically added to the model</a:t>
            </a:r>
          </a:p>
          <a:p>
            <a:pPr lvl="1"/>
            <a:endParaRPr lang="en-US" dirty="0" smtClean="0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Improving Loftium Model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2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3111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84164" y="1347064"/>
            <a:ext cx="7946154" cy="4779100"/>
          </a:xfrm>
        </p:spPr>
        <p:txBody>
          <a:bodyPr>
            <a:normAutofit/>
          </a:bodyPr>
          <a:lstStyle/>
          <a:p>
            <a:r>
              <a:rPr lang="en-US" sz="3600" b="1" dirty="0"/>
              <a:t>Project Scope</a:t>
            </a:r>
          </a:p>
          <a:p>
            <a:pPr lvl="1">
              <a:spcBef>
                <a:spcPts val="1800"/>
              </a:spcBef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Explore Loftium data</a:t>
            </a:r>
          </a:p>
          <a:p>
            <a:pPr lvl="1">
              <a:spcBef>
                <a:spcPts val="1800"/>
              </a:spcBef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Evaluate Loftium’s existing model</a:t>
            </a:r>
          </a:p>
          <a:p>
            <a:pPr lvl="1">
              <a:spcBef>
                <a:spcPts val="1800"/>
              </a:spcBef>
            </a:pPr>
            <a:r>
              <a:rPr lang="en-US" sz="2800" dirty="0">
                <a:solidFill>
                  <a:schemeClr val="tx1"/>
                </a:solidFill>
              </a:rPr>
              <a:t>Scrape for additional data</a:t>
            </a:r>
          </a:p>
          <a:p>
            <a:pPr lvl="1">
              <a:spcBef>
                <a:spcPts val="1800"/>
              </a:spcBef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Develop alternative predictive models</a:t>
            </a: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sz="2800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21341" y="177277"/>
            <a:ext cx="7808976" cy="642054"/>
          </a:xfrm>
        </p:spPr>
        <p:txBody>
          <a:bodyPr>
            <a:normAutofit/>
          </a:bodyPr>
          <a:lstStyle/>
          <a:p>
            <a:r>
              <a:rPr lang="en-US" dirty="0" smtClean="0"/>
              <a:t>Loftium </a:t>
            </a:r>
            <a:r>
              <a:rPr lang="mr-IN" dirty="0" smtClean="0"/>
              <a:t>–</a:t>
            </a:r>
            <a:r>
              <a:rPr lang="en-US" dirty="0" smtClean="0"/>
              <a:t> Project Overview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8058310" y="5322144"/>
            <a:ext cx="718871" cy="107437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8123068" y="5788342"/>
            <a:ext cx="141975" cy="141975"/>
          </a:xfrm>
          <a:prstGeom prst="ellipse">
            <a:avLst/>
          </a:prstGeom>
          <a:solidFill>
            <a:schemeClr val="accent4">
              <a:alpha val="61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058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Finding Additional Features</a:t>
            </a:r>
            <a:endParaRPr lang="en-US" dirty="0"/>
          </a:p>
        </p:txBody>
      </p:sp>
      <p:sp>
        <p:nvSpPr>
          <p:cNvPr id="13" name="Subtitle 12"/>
          <p:cNvSpPr>
            <a:spLocks noGrp="1"/>
          </p:cNvSpPr>
          <p:nvPr>
            <p:ph type="subTitle" idx="12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Using NLP to extract meaningful features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5168" y="6400944"/>
            <a:ext cx="985807" cy="45705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633" y="2335625"/>
            <a:ext cx="4304044" cy="131309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b="53850"/>
          <a:stretch/>
        </p:blipFill>
        <p:spPr>
          <a:xfrm>
            <a:off x="597844" y="4048200"/>
            <a:ext cx="7830228" cy="1849208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701530" y="5111923"/>
            <a:ext cx="3577507" cy="270027"/>
          </a:xfrm>
          <a:prstGeom prst="rect">
            <a:avLst/>
          </a:prstGeom>
          <a:solidFill>
            <a:srgbClr val="FFFF00">
              <a:alpha val="4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168866" y="2420304"/>
            <a:ext cx="1495121" cy="213588"/>
          </a:xfrm>
          <a:prstGeom prst="rect">
            <a:avLst/>
          </a:prstGeom>
          <a:solidFill>
            <a:srgbClr val="FFFF00">
              <a:alpha val="4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76205" y="1451045"/>
            <a:ext cx="457131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Natural Language Processing</a:t>
            </a:r>
          </a:p>
        </p:txBody>
      </p:sp>
      <p:sp>
        <p:nvSpPr>
          <p:cNvPr id="15" name="Rectangle 14"/>
          <p:cNvSpPr/>
          <p:nvPr/>
        </p:nvSpPr>
        <p:spPr>
          <a:xfrm>
            <a:off x="707198" y="6216278"/>
            <a:ext cx="255711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>
                <a:latin typeface="Segoe UI Light" panose="020B0502040204020203" pitchFamily="34" charset="0"/>
                <a:cs typeface="Segoe UI Light" panose="020B0502040204020203" pitchFamily="34" charset="0"/>
                <a:hlinkClick r:id="rId5"/>
              </a:rPr>
              <a:t>https://www.airbnb.com/rooms/4597013</a:t>
            </a:r>
            <a:endParaRPr lang="en-US" sz="105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7521" y="2209258"/>
            <a:ext cx="1418835" cy="1565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0078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Finding Additional Features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2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5168" y="6400944"/>
            <a:ext cx="985807" cy="457056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236326" y="1724543"/>
            <a:ext cx="8684650" cy="4232374"/>
            <a:chOff x="236325" y="1250280"/>
            <a:chExt cx="11028575" cy="5016500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6325" y="1250280"/>
              <a:ext cx="2781300" cy="5016500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4"/>
            <a:srcRect t="636"/>
            <a:stretch/>
          </p:blipFill>
          <p:spPr>
            <a:xfrm>
              <a:off x="3007130" y="1292264"/>
              <a:ext cx="2743200" cy="4921512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92800" y="1292264"/>
              <a:ext cx="2654300" cy="4889500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547100" y="1292264"/>
              <a:ext cx="2717800" cy="4953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37009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Text Mining</a:t>
            </a:r>
            <a:endParaRPr lang="en-US" dirty="0"/>
          </a:p>
        </p:txBody>
      </p:sp>
      <p:sp>
        <p:nvSpPr>
          <p:cNvPr id="8" name="Subtitle 7"/>
          <p:cNvSpPr>
            <a:spLocks noGrp="1"/>
          </p:cNvSpPr>
          <p:nvPr>
            <p:ph type="subTitle" idx="12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3971556"/>
              </p:ext>
            </p:extLst>
          </p:nvPr>
        </p:nvGraphicFramePr>
        <p:xfrm>
          <a:off x="5334875" y="1674034"/>
          <a:ext cx="3489529" cy="4655600"/>
        </p:xfrm>
        <a:graphic>
          <a:graphicData uri="http://schemas.openxmlformats.org/drawingml/2006/table">
            <a:tbl>
              <a:tblPr firstRow="1">
                <a:tableStyleId>{00A15C55-8517-42AA-B614-E9B94910E393}</a:tableStyleId>
              </a:tblPr>
              <a:tblGrid>
                <a:gridCol w="483269"/>
                <a:gridCol w="1920366"/>
                <a:gridCol w="557621"/>
                <a:gridCol w="528273"/>
              </a:tblGrid>
              <a:tr h="29097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Rank</a:t>
                      </a:r>
                      <a:endParaRPr lang="en-US" sz="1100" b="1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Bi-gram</a:t>
                      </a:r>
                      <a:endParaRPr lang="en-US" sz="1100" b="1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#</a:t>
                      </a:r>
                      <a:endParaRPr lang="en-US" sz="1100" b="1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%</a:t>
                      </a:r>
                      <a:endParaRPr lang="en-US" sz="1100" b="1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90975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                 capitol hill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84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12%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90975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              downtown </a:t>
                      </a:r>
                      <a:r>
                        <a:rPr lang="en-US" sz="1100" u="none" strike="noStrike" dirty="0" err="1">
                          <a:effectLst/>
                        </a:rPr>
                        <a:t>seattle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78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11%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90975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                    light rail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10%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90975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              walking distance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47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7%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90975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              private bathroom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45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90975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                   easy access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43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90975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                street parking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41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6%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90975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                  private bath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40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90975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                     bus lines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37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5%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90975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10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                   blocks away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5%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90975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              minutes downtown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5%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90975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                  coffee shops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5%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90975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                   minute walk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5%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90975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                 full bathroom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28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4%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90975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15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                  west </a:t>
                      </a:r>
                      <a:r>
                        <a:rPr lang="en-US" sz="1100" u="none" strike="noStrike" dirty="0" err="1">
                          <a:effectLst/>
                        </a:rPr>
                        <a:t>seattle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28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4%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1" name="Rectangle 10"/>
          <p:cNvSpPr/>
          <p:nvPr/>
        </p:nvSpPr>
        <p:spPr>
          <a:xfrm>
            <a:off x="476205" y="1566459"/>
            <a:ext cx="418069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All Private Room Properties (n = 693)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859" y="2090857"/>
            <a:ext cx="4313802" cy="29126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25825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84164" y="1347064"/>
            <a:ext cx="7946154" cy="4779100"/>
          </a:xfrm>
        </p:spPr>
        <p:txBody>
          <a:bodyPr>
            <a:normAutofit/>
          </a:bodyPr>
          <a:lstStyle/>
          <a:p>
            <a:r>
              <a:rPr lang="en-US" sz="3600" b="1" dirty="0"/>
              <a:t>Project Scope</a:t>
            </a:r>
          </a:p>
          <a:p>
            <a:pPr lvl="1">
              <a:spcBef>
                <a:spcPts val="1800"/>
              </a:spcBef>
            </a:pPr>
            <a:r>
              <a:rPr lang="en-US" sz="2800" dirty="0"/>
              <a:t>Explore Loftium data</a:t>
            </a:r>
          </a:p>
          <a:p>
            <a:pPr lvl="1">
              <a:spcBef>
                <a:spcPts val="1800"/>
              </a:spcBef>
            </a:pPr>
            <a:r>
              <a:rPr lang="en-US" sz="2800" dirty="0"/>
              <a:t>Evaluate Loftium’s existing model</a:t>
            </a:r>
          </a:p>
          <a:p>
            <a:pPr lvl="1">
              <a:spcBef>
                <a:spcPts val="1800"/>
              </a:spcBef>
            </a:pPr>
            <a:r>
              <a:rPr lang="en-US" sz="2800" dirty="0"/>
              <a:t>Scrape for additional data</a:t>
            </a:r>
          </a:p>
          <a:p>
            <a:pPr lvl="1">
              <a:spcBef>
                <a:spcPts val="1800"/>
              </a:spcBef>
            </a:pPr>
            <a:r>
              <a:rPr lang="en-US" sz="2800" dirty="0"/>
              <a:t>Develop alternative predictive models</a:t>
            </a:r>
            <a:endParaRPr lang="en-US" sz="2400" dirty="0"/>
          </a:p>
          <a:p>
            <a:endParaRPr lang="en-US" sz="2800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21341" y="177277"/>
            <a:ext cx="7808976" cy="642054"/>
          </a:xfrm>
        </p:spPr>
        <p:txBody>
          <a:bodyPr>
            <a:normAutofit/>
          </a:bodyPr>
          <a:lstStyle/>
          <a:p>
            <a:r>
              <a:rPr lang="en-US" dirty="0" smtClean="0"/>
              <a:t>Loftium </a:t>
            </a:r>
            <a:r>
              <a:rPr lang="mr-IN" dirty="0" smtClean="0"/>
              <a:t>–</a:t>
            </a:r>
            <a:r>
              <a:rPr lang="en-US" dirty="0" smtClean="0"/>
              <a:t> Project Overview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8058310" y="5322144"/>
            <a:ext cx="718871" cy="107437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8123068" y="5788342"/>
            <a:ext cx="141975" cy="141975"/>
          </a:xfrm>
          <a:prstGeom prst="ellipse">
            <a:avLst/>
          </a:prstGeom>
          <a:solidFill>
            <a:schemeClr val="accent4">
              <a:alpha val="61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661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859" y="2090857"/>
            <a:ext cx="4313802" cy="29126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Text Mining</a:t>
            </a:r>
            <a:endParaRPr lang="en-US" dirty="0"/>
          </a:p>
        </p:txBody>
      </p:sp>
      <p:sp>
        <p:nvSpPr>
          <p:cNvPr id="8" name="Subtitle 7"/>
          <p:cNvSpPr>
            <a:spLocks noGrp="1"/>
          </p:cNvSpPr>
          <p:nvPr>
            <p:ph type="subTitle" idx="12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647862"/>
              </p:ext>
            </p:extLst>
          </p:nvPr>
        </p:nvGraphicFramePr>
        <p:xfrm>
          <a:off x="5334875" y="1674034"/>
          <a:ext cx="3489529" cy="4655600"/>
        </p:xfrm>
        <a:graphic>
          <a:graphicData uri="http://schemas.openxmlformats.org/drawingml/2006/table">
            <a:tbl>
              <a:tblPr firstRow="1">
                <a:tableStyleId>{00A15C55-8517-42AA-B614-E9B94910E393}</a:tableStyleId>
              </a:tblPr>
              <a:tblGrid>
                <a:gridCol w="483269"/>
                <a:gridCol w="1920366"/>
                <a:gridCol w="557621"/>
                <a:gridCol w="528273"/>
              </a:tblGrid>
              <a:tr h="29097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Rank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solidFill>
                            <a:schemeClr val="tx1"/>
                          </a:solidFill>
                          <a:effectLst/>
                        </a:rPr>
                        <a:t>Bi-gram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solidFill>
                            <a:schemeClr val="tx1"/>
                          </a:solidFill>
                          <a:effectLst/>
                        </a:rPr>
                        <a:t>#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solidFill>
                            <a:schemeClr val="tx1"/>
                          </a:solidFill>
                          <a:effectLst/>
                        </a:rPr>
                        <a:t>%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90975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       light rail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16%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T="9525" marB="0" anchor="ctr">
                    <a:solidFill>
                      <a:srgbClr val="FFFF99"/>
                    </a:solidFill>
                  </a:tcPr>
                </a:tc>
              </a:tr>
              <a:tr h="290975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                  coffee shops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15%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T="9525" marB="0" anchor="ctr">
                    <a:solidFill>
                      <a:srgbClr val="FFFF99"/>
                    </a:solidFill>
                  </a:tcPr>
                </a:tc>
              </a:tr>
              <a:tr h="290975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                   blocks away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14%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T="9525" marB="0" anchor="ctr">
                    <a:solidFill>
                      <a:srgbClr val="FFFF99"/>
                    </a:solidFill>
                  </a:tcPr>
                </a:tc>
              </a:tr>
              <a:tr h="290975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                    10 minutes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13%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T="9525" marB="0" anchor="ctr">
                    <a:solidFill>
                      <a:srgbClr val="FFFF99"/>
                    </a:solidFill>
                  </a:tcPr>
                </a:tc>
              </a:tr>
              <a:tr h="290975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                  bus downtown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12%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T="9525" marB="0" anchor="ctr">
                    <a:solidFill>
                      <a:srgbClr val="FFFF99"/>
                    </a:solidFill>
                  </a:tcPr>
                </a:tc>
              </a:tr>
              <a:tr h="290975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           university district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11%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90975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              downtown </a:t>
                      </a:r>
                      <a:r>
                        <a:rPr lang="en-US" sz="1100" u="none" strike="noStrike" dirty="0" err="1">
                          <a:effectLst/>
                        </a:rPr>
                        <a:t>seattle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10%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90975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               away university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9%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90975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                   minutes bus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9%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90975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10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              comfortable only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9%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90975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                   best coffee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9%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90975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                 downtown some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9%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90975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                 university 10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9%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90975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                     some best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9%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90975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15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            ethnic restaurants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9%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9" name="Rectangle 8"/>
          <p:cNvSpPr/>
          <p:nvPr/>
        </p:nvSpPr>
        <p:spPr>
          <a:xfrm>
            <a:off x="476205" y="1566459"/>
            <a:ext cx="3658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1200"/>
              </a:spcAft>
            </a:pP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Private Rooms</a:t>
            </a:r>
            <a:r>
              <a:rPr lang="en-US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, Price &lt; $50 (n = 116)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056443" y="2210540"/>
            <a:ext cx="603681" cy="2414726"/>
          </a:xfrm>
          <a:prstGeom prst="rect">
            <a:avLst/>
          </a:prstGeom>
          <a:solidFill>
            <a:srgbClr val="00B0F0">
              <a:alpha val="28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6777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Text Mining</a:t>
            </a:r>
            <a:endParaRPr lang="en-US" dirty="0"/>
          </a:p>
        </p:txBody>
      </p:sp>
      <p:sp>
        <p:nvSpPr>
          <p:cNvPr id="8" name="Subtitle 7"/>
          <p:cNvSpPr>
            <a:spLocks noGrp="1"/>
          </p:cNvSpPr>
          <p:nvPr>
            <p:ph type="subTitle" idx="12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2368940"/>
              </p:ext>
            </p:extLst>
          </p:nvPr>
        </p:nvGraphicFramePr>
        <p:xfrm>
          <a:off x="5334875" y="1674034"/>
          <a:ext cx="3489529" cy="4655600"/>
        </p:xfrm>
        <a:graphic>
          <a:graphicData uri="http://schemas.openxmlformats.org/drawingml/2006/table">
            <a:tbl>
              <a:tblPr firstRow="1">
                <a:tableStyleId>{00A15C55-8517-42AA-B614-E9B94910E393}</a:tableStyleId>
              </a:tblPr>
              <a:tblGrid>
                <a:gridCol w="483269"/>
                <a:gridCol w="1920366"/>
                <a:gridCol w="557621"/>
                <a:gridCol w="528273"/>
              </a:tblGrid>
              <a:tr h="29097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Rank</a:t>
                      </a:r>
                      <a:endParaRPr lang="en-US" sz="1100" b="1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Bi-gram</a:t>
                      </a:r>
                      <a:endParaRPr lang="en-US" sz="1100" b="1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#</a:t>
                      </a:r>
                      <a:endParaRPr lang="en-US" sz="1100" b="1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%</a:t>
                      </a:r>
                      <a:endParaRPr lang="en-US" sz="1100" b="1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90975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           private bathroom</a:t>
                      </a:r>
                    </a:p>
                  </a:txBody>
                  <a:tcPr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44</a:t>
                      </a:r>
                    </a:p>
                  </a:txBody>
                  <a:tcPr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14%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T="9525" marB="0" anchor="ctr">
                    <a:solidFill>
                      <a:srgbClr val="FFFF99"/>
                    </a:solidFill>
                  </a:tcPr>
                </a:tc>
              </a:tr>
              <a:tr h="290975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light rail</a:t>
                      </a:r>
                    </a:p>
                  </a:txBody>
                  <a:tcPr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28</a:t>
                      </a:r>
                    </a:p>
                  </a:txBody>
                  <a:tcPr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9%</a:t>
                      </a:r>
                    </a:p>
                  </a:txBody>
                  <a:tcPr marT="9525" marB="0" anchor="ctr">
                    <a:solidFill>
                      <a:srgbClr val="FFFF99"/>
                    </a:solidFill>
                  </a:tcPr>
                </a:tc>
              </a:tr>
              <a:tr h="290975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           downtown 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seattle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27</a:t>
                      </a:r>
                    </a:p>
                  </a:txBody>
                  <a:tcPr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9%</a:t>
                      </a:r>
                    </a:p>
                  </a:txBody>
                  <a:tcPr marT="9525" marB="0" anchor="ctr">
                    <a:solidFill>
                      <a:srgbClr val="FFFF99"/>
                    </a:solidFill>
                  </a:tcPr>
                </a:tc>
              </a:tr>
              <a:tr h="290975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               capitol hill</a:t>
                      </a:r>
                    </a:p>
                  </a:txBody>
                  <a:tcPr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24</a:t>
                      </a:r>
                    </a:p>
                  </a:txBody>
                  <a:tcPr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8%</a:t>
                      </a:r>
                    </a:p>
                  </a:txBody>
                  <a:tcPr marT="9525" marB="0" anchor="ctr">
                    <a:solidFill>
                      <a:srgbClr val="FFFF99"/>
                    </a:solidFill>
                  </a:tcPr>
                </a:tc>
              </a:tr>
              <a:tr h="290975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                easy access</a:t>
                      </a:r>
                    </a:p>
                  </a:txBody>
                  <a:tcPr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21</a:t>
                      </a:r>
                    </a:p>
                  </a:txBody>
                  <a:tcPr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7%</a:t>
                      </a:r>
                    </a:p>
                  </a:txBody>
                  <a:tcPr marT="9525" marB="0" anchor="ctr">
                    <a:solidFill>
                      <a:srgbClr val="FFFF99"/>
                    </a:solidFill>
                  </a:tcPr>
                </a:tc>
              </a:tr>
              <a:tr h="290975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                minute walk</a:t>
                      </a:r>
                    </a:p>
                  </a:txBody>
                  <a:tcPr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</a:t>
                      </a:r>
                    </a:p>
                  </a:txBody>
                  <a:tcPr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7%</a:t>
                      </a:r>
                    </a:p>
                  </a:txBody>
                  <a:tcPr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90975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</a:t>
                      </a:r>
                    </a:p>
                  </a:txBody>
                  <a:tcPr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             street parking</a:t>
                      </a:r>
                    </a:p>
                  </a:txBody>
                  <a:tcPr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</a:t>
                      </a:r>
                    </a:p>
                  </a:txBody>
                  <a:tcPr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6%</a:t>
                      </a:r>
                    </a:p>
                  </a:txBody>
                  <a:tcPr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90975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</a:t>
                      </a:r>
                    </a:p>
                  </a:txBody>
                  <a:tcPr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                  bus lines</a:t>
                      </a:r>
                    </a:p>
                  </a:txBody>
                  <a:tcPr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</a:t>
                      </a:r>
                    </a:p>
                  </a:txBody>
                  <a:tcPr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6%</a:t>
                      </a:r>
                    </a:p>
                  </a:txBody>
                  <a:tcPr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90975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</a:t>
                      </a:r>
                    </a:p>
                  </a:txBody>
                  <a:tcPr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           walking distance</a:t>
                      </a:r>
                    </a:p>
                  </a:txBody>
                  <a:tcPr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18</a:t>
                      </a:r>
                    </a:p>
                  </a:txBody>
                  <a:tcPr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6%</a:t>
                      </a:r>
                    </a:p>
                  </a:txBody>
                  <a:tcPr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90975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</a:t>
                      </a:r>
                    </a:p>
                  </a:txBody>
                  <a:tcPr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               west 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seattle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17</a:t>
                      </a:r>
                    </a:p>
                  </a:txBody>
                  <a:tcPr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6%</a:t>
                      </a:r>
                    </a:p>
                  </a:txBody>
                  <a:tcPr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90975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</a:t>
                      </a:r>
                    </a:p>
                  </a:txBody>
                  <a:tcPr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         quiet neighborhood</a:t>
                      </a:r>
                    </a:p>
                  </a:txBody>
                  <a:tcPr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14</a:t>
                      </a:r>
                    </a:p>
                  </a:txBody>
                  <a:tcPr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5%</a:t>
                      </a:r>
                    </a:p>
                  </a:txBody>
                  <a:tcPr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90975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</a:t>
                      </a:r>
                    </a:p>
                  </a:txBody>
                  <a:tcPr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           minutes downtown</a:t>
                      </a:r>
                    </a:p>
                  </a:txBody>
                  <a:tcPr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13</a:t>
                      </a:r>
                    </a:p>
                  </a:txBody>
                  <a:tcPr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4%</a:t>
                      </a:r>
                    </a:p>
                  </a:txBody>
                  <a:tcPr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90975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13</a:t>
                      </a:r>
                    </a:p>
                  </a:txBody>
                  <a:tcPr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              columbia city</a:t>
                      </a:r>
                    </a:p>
                  </a:txBody>
                  <a:tcPr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13</a:t>
                      </a:r>
                    </a:p>
                  </a:txBody>
                  <a:tcPr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4%</a:t>
                      </a:r>
                    </a:p>
                  </a:txBody>
                  <a:tcPr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90975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14</a:t>
                      </a:r>
                    </a:p>
                  </a:txBody>
                  <a:tcPr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             shared kitchen</a:t>
                      </a:r>
                    </a:p>
                  </a:txBody>
                  <a:tcPr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13</a:t>
                      </a:r>
                    </a:p>
                  </a:txBody>
                  <a:tcPr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4%</a:t>
                      </a:r>
                    </a:p>
                  </a:txBody>
                  <a:tcPr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90975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15</a:t>
                      </a:r>
                    </a:p>
                  </a:txBody>
                  <a:tcPr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                 queen size</a:t>
                      </a:r>
                    </a:p>
                  </a:txBody>
                  <a:tcPr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13</a:t>
                      </a:r>
                    </a:p>
                  </a:txBody>
                  <a:tcPr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4%</a:t>
                      </a:r>
                    </a:p>
                  </a:txBody>
                  <a:tcPr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9" name="Rectangle 8"/>
          <p:cNvSpPr/>
          <p:nvPr/>
        </p:nvSpPr>
        <p:spPr>
          <a:xfrm>
            <a:off x="476205" y="1566459"/>
            <a:ext cx="43572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1200"/>
              </a:spcAft>
            </a:pPr>
            <a:r>
              <a:rPr lang="en-US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Private Rooms, $50 &lt; Price &lt; $75 (n = 307)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859" y="2090857"/>
            <a:ext cx="4313802" cy="29126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1660125" y="2210540"/>
            <a:ext cx="301840" cy="2414726"/>
          </a:xfrm>
          <a:prstGeom prst="rect">
            <a:avLst/>
          </a:prstGeom>
          <a:solidFill>
            <a:srgbClr val="00B0F0">
              <a:alpha val="28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404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Text Mining</a:t>
            </a:r>
            <a:endParaRPr lang="en-US" dirty="0"/>
          </a:p>
        </p:txBody>
      </p:sp>
      <p:sp>
        <p:nvSpPr>
          <p:cNvPr id="8" name="Subtitle 7"/>
          <p:cNvSpPr>
            <a:spLocks noGrp="1"/>
          </p:cNvSpPr>
          <p:nvPr>
            <p:ph type="subTitle" idx="12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4683004"/>
              </p:ext>
            </p:extLst>
          </p:nvPr>
        </p:nvGraphicFramePr>
        <p:xfrm>
          <a:off x="5334875" y="1674034"/>
          <a:ext cx="3462896" cy="4655600"/>
        </p:xfrm>
        <a:graphic>
          <a:graphicData uri="http://schemas.openxmlformats.org/drawingml/2006/table">
            <a:tbl>
              <a:tblPr firstRow="1">
                <a:tableStyleId>{00A15C55-8517-42AA-B614-E9B94910E393}</a:tableStyleId>
              </a:tblPr>
              <a:tblGrid>
                <a:gridCol w="483269"/>
                <a:gridCol w="1920366"/>
                <a:gridCol w="557621"/>
                <a:gridCol w="501640"/>
              </a:tblGrid>
              <a:tr h="29097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Rank</a:t>
                      </a:r>
                      <a:endParaRPr lang="en-US" sz="1100" b="1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Bi-gram</a:t>
                      </a:r>
                      <a:endParaRPr lang="en-US" sz="1100" b="1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#</a:t>
                      </a:r>
                      <a:endParaRPr lang="en-US" sz="1100" b="1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%</a:t>
                      </a:r>
                      <a:endParaRPr lang="en-US" sz="1100" b="1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90975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       capitol hill</a:t>
                      </a:r>
                    </a:p>
                  </a:txBody>
                  <a:tcPr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32</a:t>
                      </a:r>
                    </a:p>
                  </a:txBody>
                  <a:tcPr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18%</a:t>
                      </a:r>
                    </a:p>
                  </a:txBody>
                  <a:tcPr marT="9525" marB="0" anchor="ctr">
                    <a:solidFill>
                      <a:srgbClr val="FFFF99"/>
                    </a:solidFill>
                  </a:tcPr>
                </a:tc>
              </a:tr>
              <a:tr h="290975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           downtown 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seattle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28</a:t>
                      </a:r>
                    </a:p>
                  </a:txBody>
                  <a:tcPr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16%</a:t>
                      </a:r>
                    </a:p>
                  </a:txBody>
                  <a:tcPr marT="9525" marB="0" anchor="ctr">
                    <a:solidFill>
                      <a:srgbClr val="FFFF99"/>
                    </a:solidFill>
                  </a:tcPr>
                </a:tc>
              </a:tr>
              <a:tr h="290975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           private bathroom</a:t>
                      </a:r>
                    </a:p>
                  </a:txBody>
                  <a:tcPr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24</a:t>
                      </a:r>
                    </a:p>
                  </a:txBody>
                  <a:tcPr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13%</a:t>
                      </a:r>
                    </a:p>
                  </a:txBody>
                  <a:tcPr marT="9525" marB="0" anchor="ctr">
                    <a:solidFill>
                      <a:srgbClr val="FFFF99"/>
                    </a:solidFill>
                  </a:tcPr>
                </a:tc>
              </a:tr>
              <a:tr h="290975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                 light rail</a:t>
                      </a:r>
                    </a:p>
                  </a:txBody>
                  <a:tcPr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17</a:t>
                      </a:r>
                    </a:p>
                  </a:txBody>
                  <a:tcPr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10%</a:t>
                      </a:r>
                    </a:p>
                  </a:txBody>
                  <a:tcPr marT="9525" marB="0" anchor="ctr">
                    <a:solidFill>
                      <a:srgbClr val="FFFF99"/>
                    </a:solidFill>
                  </a:tcPr>
                </a:tc>
              </a:tr>
              <a:tr h="290975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           walking distance</a:t>
                      </a:r>
                    </a:p>
                  </a:txBody>
                  <a:tcPr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14</a:t>
                      </a:r>
                    </a:p>
                  </a:txBody>
                  <a:tcPr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8%</a:t>
                      </a:r>
                    </a:p>
                  </a:txBody>
                  <a:tcPr marT="9525" marB="0" anchor="ctr">
                    <a:solidFill>
                      <a:srgbClr val="FFFF99"/>
                    </a:solidFill>
                  </a:tcPr>
                </a:tc>
              </a:tr>
              <a:tr h="290975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             street parking</a:t>
                      </a:r>
                    </a:p>
                  </a:txBody>
                  <a:tcPr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13</a:t>
                      </a:r>
                    </a:p>
                  </a:txBody>
                  <a:tcPr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7%</a:t>
                      </a:r>
                    </a:p>
                  </a:txBody>
                  <a:tcPr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90975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</a:t>
                      </a:r>
                    </a:p>
                  </a:txBody>
                  <a:tcPr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              full bathroom</a:t>
                      </a:r>
                    </a:p>
                  </a:txBody>
                  <a:tcPr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</a:t>
                      </a:r>
                    </a:p>
                  </a:txBody>
                  <a:tcPr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7%</a:t>
                      </a:r>
                    </a:p>
                  </a:txBody>
                  <a:tcPr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90975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</a:t>
                      </a:r>
                    </a:p>
                  </a:txBody>
                  <a:tcPr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                  one block</a:t>
                      </a:r>
                    </a:p>
                  </a:txBody>
                  <a:tcPr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</a:t>
                      </a:r>
                    </a:p>
                  </a:txBody>
                  <a:tcPr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6%</a:t>
                      </a:r>
                    </a:p>
                  </a:txBody>
                  <a:tcPr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90975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</a:t>
                      </a:r>
                    </a:p>
                  </a:txBody>
                  <a:tcPr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                  bus lines</a:t>
                      </a:r>
                    </a:p>
                  </a:txBody>
                  <a:tcPr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</a:t>
                      </a:r>
                    </a:p>
                  </a:txBody>
                  <a:tcPr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6%</a:t>
                      </a:r>
                    </a:p>
                  </a:txBody>
                  <a:tcPr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90975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</a:t>
                      </a:r>
                    </a:p>
                  </a:txBody>
                  <a:tcPr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                 queen 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anne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</a:t>
                      </a:r>
                    </a:p>
                  </a:txBody>
                  <a:tcPr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6%</a:t>
                      </a:r>
                    </a:p>
                  </a:txBody>
                  <a:tcPr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90975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</a:t>
                      </a:r>
                    </a:p>
                  </a:txBody>
                  <a:tcPr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             within walking</a:t>
                      </a:r>
                    </a:p>
                  </a:txBody>
                  <a:tcPr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</a:t>
                      </a:r>
                    </a:p>
                  </a:txBody>
                  <a:tcPr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6%</a:t>
                      </a:r>
                    </a:p>
                  </a:txBody>
                  <a:tcPr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90975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</a:t>
                      </a:r>
                    </a:p>
                  </a:txBody>
                  <a:tcPr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         quiet neighborhood</a:t>
                      </a:r>
                    </a:p>
                  </a:txBody>
                  <a:tcPr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</a:t>
                      </a:r>
                    </a:p>
                  </a:txBody>
                  <a:tcPr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5%</a:t>
                      </a:r>
                    </a:p>
                  </a:txBody>
                  <a:tcPr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90975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13</a:t>
                      </a:r>
                    </a:p>
                  </a:txBody>
                  <a:tcPr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               washer dryer</a:t>
                      </a:r>
                    </a:p>
                  </a:txBody>
                  <a:tcPr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</a:t>
                      </a:r>
                    </a:p>
                  </a:txBody>
                  <a:tcPr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5%</a:t>
                      </a:r>
                    </a:p>
                  </a:txBody>
                  <a:tcPr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90975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14</a:t>
                      </a:r>
                    </a:p>
                  </a:txBody>
                  <a:tcPr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            access downtown</a:t>
                      </a:r>
                    </a:p>
                  </a:txBody>
                  <a:tcPr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</a:t>
                      </a:r>
                    </a:p>
                  </a:txBody>
                  <a:tcPr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4%</a:t>
                      </a:r>
                    </a:p>
                  </a:txBody>
                  <a:tcPr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90975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15</a:t>
                      </a:r>
                    </a:p>
                  </a:txBody>
                  <a:tcPr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            lake washington</a:t>
                      </a:r>
                    </a:p>
                  </a:txBody>
                  <a:tcPr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</a:t>
                      </a:r>
                    </a:p>
                  </a:txBody>
                  <a:tcPr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4%</a:t>
                      </a:r>
                    </a:p>
                  </a:txBody>
                  <a:tcPr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9" name="Rectangle 8"/>
          <p:cNvSpPr/>
          <p:nvPr/>
        </p:nvSpPr>
        <p:spPr>
          <a:xfrm>
            <a:off x="476205" y="1566459"/>
            <a:ext cx="43396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1200"/>
              </a:spcAft>
            </a:pPr>
            <a:r>
              <a:rPr lang="en-US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Private Rooms, $75&lt; Price &lt; $100 (n = 179)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859" y="2090857"/>
            <a:ext cx="4313802" cy="29126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/>
          <p:cNvSpPr/>
          <p:nvPr/>
        </p:nvSpPr>
        <p:spPr>
          <a:xfrm>
            <a:off x="1961965" y="2210540"/>
            <a:ext cx="301840" cy="2414726"/>
          </a:xfrm>
          <a:prstGeom prst="rect">
            <a:avLst/>
          </a:prstGeom>
          <a:solidFill>
            <a:srgbClr val="00B0F0">
              <a:alpha val="28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345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Text Mining</a:t>
            </a:r>
            <a:endParaRPr lang="en-US" dirty="0"/>
          </a:p>
        </p:txBody>
      </p:sp>
      <p:sp>
        <p:nvSpPr>
          <p:cNvPr id="8" name="Subtitle 7"/>
          <p:cNvSpPr>
            <a:spLocks noGrp="1"/>
          </p:cNvSpPr>
          <p:nvPr>
            <p:ph type="subTitle" idx="12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9760966"/>
              </p:ext>
            </p:extLst>
          </p:nvPr>
        </p:nvGraphicFramePr>
        <p:xfrm>
          <a:off x="5334875" y="1674034"/>
          <a:ext cx="3471774" cy="4655600"/>
        </p:xfrm>
        <a:graphic>
          <a:graphicData uri="http://schemas.openxmlformats.org/drawingml/2006/table">
            <a:tbl>
              <a:tblPr firstRow="1">
                <a:tableStyleId>{00A15C55-8517-42AA-B614-E9B94910E393}</a:tableStyleId>
              </a:tblPr>
              <a:tblGrid>
                <a:gridCol w="483269"/>
                <a:gridCol w="1920366"/>
                <a:gridCol w="557621"/>
                <a:gridCol w="510518"/>
              </a:tblGrid>
              <a:tr h="29097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Rank</a:t>
                      </a:r>
                      <a:endParaRPr lang="en-US" sz="1100" b="1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Bi-gram</a:t>
                      </a:r>
                      <a:endParaRPr lang="en-US" sz="1100" b="1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#</a:t>
                      </a:r>
                      <a:endParaRPr lang="en-US" sz="1100" b="1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%</a:t>
                      </a:r>
                      <a:endParaRPr lang="en-US" sz="1100" b="1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90975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    capitol hill</a:t>
                      </a:r>
                    </a:p>
                  </a:txBody>
                  <a:tcPr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25</a:t>
                      </a:r>
                    </a:p>
                  </a:txBody>
                  <a:tcPr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27%</a:t>
                      </a:r>
                    </a:p>
                  </a:txBody>
                  <a:tcPr marT="9525" marB="0" anchor="ctr">
                    <a:solidFill>
                      <a:srgbClr val="FFFF99"/>
                    </a:solidFill>
                  </a:tcPr>
                </a:tc>
              </a:tr>
              <a:tr h="290975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           downtown seattle</a:t>
                      </a:r>
                    </a:p>
                  </a:txBody>
                  <a:tcPr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</a:t>
                      </a:r>
                    </a:p>
                  </a:txBody>
                  <a:tcPr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12%</a:t>
                      </a:r>
                    </a:p>
                  </a:txBody>
                  <a:tcPr marT="9525" marB="0" anchor="ctr">
                    <a:solidFill>
                      <a:srgbClr val="FFFF99"/>
                    </a:solidFill>
                  </a:tcPr>
                </a:tc>
              </a:tr>
              <a:tr h="290975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               private bath</a:t>
                      </a:r>
                    </a:p>
                  </a:txBody>
                  <a:tcPr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</a:t>
                      </a:r>
                    </a:p>
                  </a:txBody>
                  <a:tcPr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9%</a:t>
                      </a:r>
                    </a:p>
                  </a:txBody>
                  <a:tcPr marT="9525" marB="0" anchor="ctr">
                    <a:solidFill>
                      <a:srgbClr val="FFFF99"/>
                    </a:solidFill>
                  </a:tcPr>
                </a:tc>
              </a:tr>
              <a:tr h="290975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           walking distance</a:t>
                      </a:r>
                    </a:p>
                  </a:txBody>
                  <a:tcPr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</a:t>
                      </a:r>
                    </a:p>
                  </a:txBody>
                  <a:tcPr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8%</a:t>
                      </a:r>
                    </a:p>
                  </a:txBody>
                  <a:tcPr marT="9525" marB="0" anchor="ctr">
                    <a:solidFill>
                      <a:srgbClr val="FFFF99"/>
                    </a:solidFill>
                  </a:tcPr>
                </a:tc>
              </a:tr>
              <a:tr h="290975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                blocks away</a:t>
                      </a:r>
                    </a:p>
                  </a:txBody>
                  <a:tcPr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T="9525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7%</a:t>
                      </a:r>
                    </a:p>
                  </a:txBody>
                  <a:tcPr marT="9525" marB="0" anchor="ctr">
                    <a:solidFill>
                      <a:srgbClr val="FFFF99"/>
                    </a:solidFill>
                  </a:tcPr>
                </a:tc>
              </a:tr>
              <a:tr h="290975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                   just few</a:t>
                      </a:r>
                    </a:p>
                  </a:txBody>
                  <a:tcPr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5%</a:t>
                      </a:r>
                    </a:p>
                  </a:txBody>
                  <a:tcPr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90975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</a:t>
                      </a:r>
                    </a:p>
                  </a:txBody>
                  <a:tcPr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                street just</a:t>
                      </a:r>
                    </a:p>
                  </a:txBody>
                  <a:tcPr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5%</a:t>
                      </a:r>
                    </a:p>
                  </a:txBody>
                  <a:tcPr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90975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</a:t>
                      </a:r>
                    </a:p>
                  </a:txBody>
                  <a:tcPr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               quiet street</a:t>
                      </a:r>
                    </a:p>
                  </a:txBody>
                  <a:tcPr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5%</a:t>
                      </a:r>
                    </a:p>
                  </a:txBody>
                  <a:tcPr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90975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</a:t>
                      </a:r>
                    </a:p>
                  </a:txBody>
                  <a:tcPr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                 few blocks</a:t>
                      </a:r>
                    </a:p>
                  </a:txBody>
                  <a:tcPr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5%</a:t>
                      </a:r>
                    </a:p>
                  </a:txBody>
                  <a:tcPr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90975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</a:t>
                      </a:r>
                    </a:p>
                  </a:txBody>
                  <a:tcPr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                 light rail</a:t>
                      </a:r>
                    </a:p>
                  </a:txBody>
                  <a:tcPr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5%</a:t>
                      </a:r>
                    </a:p>
                  </a:txBody>
                  <a:tcPr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90975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</a:t>
                      </a:r>
                    </a:p>
                  </a:txBody>
                  <a:tcPr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            lake washington</a:t>
                      </a:r>
                    </a:p>
                  </a:txBody>
                  <a:tcPr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5%</a:t>
                      </a:r>
                    </a:p>
                  </a:txBody>
                  <a:tcPr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90975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</a:t>
                      </a:r>
                    </a:p>
                  </a:txBody>
                  <a:tcPr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           minutes downtown</a:t>
                      </a:r>
                    </a:p>
                  </a:txBody>
                  <a:tcPr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5%</a:t>
                      </a:r>
                    </a:p>
                  </a:txBody>
                  <a:tcPr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90975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13</a:t>
                      </a:r>
                    </a:p>
                  </a:txBody>
                  <a:tcPr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                minute walk</a:t>
                      </a:r>
                    </a:p>
                  </a:txBody>
                  <a:tcPr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5%</a:t>
                      </a:r>
                    </a:p>
                  </a:txBody>
                  <a:tcPr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90975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14</a:t>
                      </a:r>
                    </a:p>
                  </a:txBody>
                  <a:tcPr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              vibrant music</a:t>
                      </a:r>
                    </a:p>
                  </a:txBody>
                  <a:tcPr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4%</a:t>
                      </a:r>
                    </a:p>
                  </a:txBody>
                  <a:tcPr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90975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15</a:t>
                      </a:r>
                    </a:p>
                  </a:txBody>
                  <a:tcPr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                 pike place</a:t>
                      </a:r>
                    </a:p>
                  </a:txBody>
                  <a:tcPr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4%</a:t>
                      </a:r>
                    </a:p>
                  </a:txBody>
                  <a:tcPr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9" name="Rectangle 8"/>
          <p:cNvSpPr/>
          <p:nvPr/>
        </p:nvSpPr>
        <p:spPr>
          <a:xfrm>
            <a:off x="476205" y="1566459"/>
            <a:ext cx="42242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1200"/>
              </a:spcAft>
            </a:pPr>
            <a:r>
              <a:rPr lang="en-US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Private Rooms, $75&lt; Price &lt; $100 (n = 91)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859" y="2090857"/>
            <a:ext cx="4313802" cy="29126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/>
          <p:cNvSpPr/>
          <p:nvPr/>
        </p:nvSpPr>
        <p:spPr>
          <a:xfrm>
            <a:off x="2290923" y="2210540"/>
            <a:ext cx="2405363" cy="2414726"/>
          </a:xfrm>
          <a:prstGeom prst="rect">
            <a:avLst/>
          </a:prstGeom>
          <a:solidFill>
            <a:srgbClr val="00B0F0">
              <a:alpha val="28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192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84164" y="1347064"/>
            <a:ext cx="7946154" cy="4779100"/>
          </a:xfrm>
        </p:spPr>
        <p:txBody>
          <a:bodyPr>
            <a:normAutofit/>
          </a:bodyPr>
          <a:lstStyle/>
          <a:p>
            <a:r>
              <a:rPr lang="en-US" sz="3600" b="1" dirty="0"/>
              <a:t>Project Scope</a:t>
            </a:r>
          </a:p>
          <a:p>
            <a:pPr lvl="1">
              <a:spcBef>
                <a:spcPts val="1800"/>
              </a:spcBef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Explore Loftium data</a:t>
            </a:r>
          </a:p>
          <a:p>
            <a:pPr lvl="1">
              <a:spcBef>
                <a:spcPts val="1800"/>
              </a:spcBef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Evaluate Loftium’s existing model</a:t>
            </a:r>
          </a:p>
          <a:p>
            <a:pPr lvl="1">
              <a:spcBef>
                <a:spcPts val="1800"/>
              </a:spcBef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Scrape for additional data</a:t>
            </a:r>
          </a:p>
          <a:p>
            <a:pPr lvl="1">
              <a:spcBef>
                <a:spcPts val="1800"/>
              </a:spcBef>
            </a:pPr>
            <a:r>
              <a:rPr lang="en-US" sz="2800" dirty="0">
                <a:solidFill>
                  <a:schemeClr val="tx1"/>
                </a:solidFill>
              </a:rPr>
              <a:t>Develop alternative predictive models</a:t>
            </a:r>
            <a:endParaRPr lang="en-US" sz="2400" dirty="0">
              <a:solidFill>
                <a:schemeClr val="tx1"/>
              </a:solidFill>
            </a:endParaRPr>
          </a:p>
          <a:p>
            <a:endParaRPr lang="en-US" sz="2800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21341" y="177277"/>
            <a:ext cx="7808976" cy="642054"/>
          </a:xfrm>
        </p:spPr>
        <p:txBody>
          <a:bodyPr>
            <a:normAutofit/>
          </a:bodyPr>
          <a:lstStyle/>
          <a:p>
            <a:r>
              <a:rPr lang="en-US" dirty="0" smtClean="0"/>
              <a:t>Loftium </a:t>
            </a:r>
            <a:r>
              <a:rPr lang="mr-IN" dirty="0" smtClean="0"/>
              <a:t>–</a:t>
            </a:r>
            <a:r>
              <a:rPr lang="en-US" dirty="0" smtClean="0"/>
              <a:t> Project Overview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8058310" y="5322144"/>
            <a:ext cx="718871" cy="107437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8123068" y="5788342"/>
            <a:ext cx="141975" cy="141975"/>
          </a:xfrm>
          <a:prstGeom prst="ellipse">
            <a:avLst/>
          </a:prstGeom>
          <a:solidFill>
            <a:schemeClr val="accent4">
              <a:alpha val="61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450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84164" y="1347064"/>
            <a:ext cx="6817972" cy="477910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Scoring Metric = </a:t>
            </a:r>
            <a:r>
              <a:rPr lang="en-US" sz="3200" b="1" dirty="0" smtClean="0"/>
              <a:t>RMSE</a:t>
            </a:r>
          </a:p>
          <a:p>
            <a:pPr lvl="1"/>
            <a:r>
              <a:rPr lang="en-US" sz="2400" dirty="0"/>
              <a:t>RMSE </a:t>
            </a:r>
            <a:r>
              <a:rPr lang="en-US" sz="2400" dirty="0" smtClean="0"/>
              <a:t>heavily penalizes </a:t>
            </a:r>
            <a:r>
              <a:rPr lang="en-US" sz="2400" dirty="0"/>
              <a:t>poor </a:t>
            </a:r>
            <a:r>
              <a:rPr lang="en-US" sz="2400" dirty="0" smtClean="0"/>
              <a:t>estimates</a:t>
            </a:r>
          </a:p>
          <a:p>
            <a:pPr lvl="2"/>
            <a:r>
              <a:rPr lang="en-US" dirty="0" smtClean="0"/>
              <a:t>Sensitive to outliers!</a:t>
            </a:r>
          </a:p>
          <a:p>
            <a:pPr marL="914400" lvl="2" indent="0">
              <a:buNone/>
            </a:pPr>
            <a:endParaRPr lang="en-US" dirty="0"/>
          </a:p>
          <a:p>
            <a:pPr lvl="1"/>
            <a:r>
              <a:rPr lang="en-US" sz="2400" dirty="0" smtClean="0"/>
              <a:t>Current Model RMSE = </a:t>
            </a:r>
            <a:r>
              <a:rPr lang="en-US" sz="2400" b="1" dirty="0" smtClean="0"/>
              <a:t>24.7</a:t>
            </a:r>
          </a:p>
          <a:p>
            <a:pPr lvl="1"/>
            <a:r>
              <a:rPr lang="en-US" dirty="0" smtClean="0"/>
              <a:t>Gradient Boosted Regression = </a:t>
            </a:r>
            <a:r>
              <a:rPr lang="en-US" b="1" dirty="0" smtClean="0"/>
              <a:t>24.0</a:t>
            </a:r>
          </a:p>
          <a:p>
            <a:pPr lvl="2"/>
            <a:r>
              <a:rPr lang="en-US" sz="1800" dirty="0" smtClean="0"/>
              <a:t>Based on equivalent sampling</a:t>
            </a: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Alternative Predictive Models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2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5425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84163" y="1347064"/>
            <a:ext cx="7448287" cy="4779100"/>
          </a:xfrm>
        </p:spPr>
        <p:txBody>
          <a:bodyPr/>
          <a:lstStyle/>
          <a:p>
            <a:r>
              <a:rPr lang="en-US" sz="2800" dirty="0" smtClean="0"/>
              <a:t>Model Refinement</a:t>
            </a:r>
          </a:p>
          <a:p>
            <a:pPr lvl="1"/>
            <a:r>
              <a:rPr lang="en-US" sz="2400" dirty="0" smtClean="0"/>
              <a:t>Property segmentation</a:t>
            </a:r>
          </a:p>
          <a:p>
            <a:pPr lvl="1"/>
            <a:r>
              <a:rPr lang="en-US" sz="2400" dirty="0" err="1" smtClean="0"/>
              <a:t>Hyperparameter</a:t>
            </a:r>
            <a:r>
              <a:rPr lang="en-US" sz="2400" dirty="0" smtClean="0"/>
              <a:t> tuning</a:t>
            </a:r>
          </a:p>
          <a:p>
            <a:pPr lvl="1"/>
            <a:r>
              <a:rPr lang="en-US" sz="2400" dirty="0" smtClean="0"/>
              <a:t>Part of speech analysis </a:t>
            </a:r>
          </a:p>
          <a:p>
            <a:pPr lvl="1"/>
            <a:r>
              <a:rPr lang="en-US" sz="2400" dirty="0" smtClean="0"/>
              <a:t>Explore statistical inference models</a:t>
            </a:r>
          </a:p>
          <a:p>
            <a:pPr lvl="2"/>
            <a:r>
              <a:rPr lang="en-US" dirty="0" smtClean="0"/>
              <a:t>GLMs</a:t>
            </a:r>
          </a:p>
          <a:p>
            <a:r>
              <a:rPr lang="en-US" sz="2800" dirty="0" smtClean="0"/>
              <a:t>Alternative </a:t>
            </a:r>
            <a:r>
              <a:rPr lang="en-US" sz="2800" dirty="0"/>
              <a:t>Questions to Explore:</a:t>
            </a:r>
          </a:p>
          <a:p>
            <a:pPr lvl="1"/>
            <a:r>
              <a:rPr lang="en-US" dirty="0"/>
              <a:t>Customer acquisition </a:t>
            </a:r>
            <a:r>
              <a:rPr lang="en-US" dirty="0" smtClean="0"/>
              <a:t>probabilistic model</a:t>
            </a:r>
            <a:endParaRPr lang="en-US" dirty="0"/>
          </a:p>
          <a:p>
            <a:pPr lvl="1"/>
            <a:r>
              <a:rPr lang="en-US" dirty="0" smtClean="0"/>
              <a:t>Customer segmentation/clustering</a:t>
            </a:r>
            <a:endParaRPr lang="en-US" dirty="0"/>
          </a:p>
          <a:p>
            <a:pPr lvl="1"/>
            <a:r>
              <a:rPr lang="en-US" dirty="0" smtClean="0"/>
              <a:t>Day-level predictive model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Loftium </a:t>
            </a:r>
            <a:r>
              <a:rPr lang="mr-IN" dirty="0" smtClean="0"/>
              <a:t>–</a:t>
            </a:r>
            <a:r>
              <a:rPr lang="en-US" dirty="0" smtClean="0"/>
              <a:t> Next Steps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2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48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84163" y="1347064"/>
            <a:ext cx="7448287" cy="47791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Appendix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2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008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Features used in Gradient Boosting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2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84163" y="1347063"/>
            <a:ext cx="8574087" cy="5284555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listing_gdbr_cols_keep = [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# ==== LISTING DETAILS ==========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'Bathrooms', 'Bedrooms',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Days_Since_Created</a:t>
            </a: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', 'Number_of_Photos','</a:t>
            </a:r>
            <a:r>
              <a:rPr lang="en-US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Instantbook_Enabled</a:t>
            </a: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',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# ---- Exclude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#'</a:t>
            </a:r>
            <a:r>
              <a:rPr lang="en-US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Property_ID</a:t>
            </a: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', '</a:t>
            </a:r>
            <a:r>
              <a:rPr lang="en-US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Listing_Title</a:t>
            </a: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', 'Listing_Main_Image_URL','Listing_URL','</a:t>
            </a:r>
            <a:r>
              <a:rPr lang="en-US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Created_Date</a:t>
            </a: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',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#'Check-</a:t>
            </a:r>
            <a:r>
              <a:rPr lang="en-US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in_Time</a:t>
            </a: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', '</a:t>
            </a:r>
            <a:r>
              <a:rPr lang="en-US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Checkout_Time</a:t>
            </a: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', '</a:t>
            </a:r>
            <a:r>
              <a:rPr lang="en-US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Max_Guests</a:t>
            </a: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', '</a:t>
            </a:r>
            <a:r>
              <a:rPr lang="en-US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Minimum_Stay</a:t>
            </a: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',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# ==== BOOKING HISTORY =========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'EDR',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# ---- Exclude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#'</a:t>
            </a:r>
            <a:r>
              <a:rPr lang="en-US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Occupancy_Calculated</a:t>
            </a: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', '</a:t>
            </a:r>
            <a:r>
              <a:rPr lang="en-US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Annual_Revenue_LTM</a:t>
            </a: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', '</a:t>
            </a:r>
            <a:r>
              <a:rPr lang="en-US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Average_Daily_Rate</a:t>
            </a: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' 'Last_Scraped_Date','</a:t>
            </a:r>
            <a:r>
              <a:rPr lang="en-US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Calendar_Last_Updated</a:t>
            </a: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',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#'Number_of_Bookings_LTM','</a:t>
            </a:r>
            <a:r>
              <a:rPr lang="en-US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Count_Blocked_Days_LTM</a:t>
            </a: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', 'Count_Reservation_Days_LTM','</a:t>
            </a:r>
            <a:r>
              <a:rPr lang="en-US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Count_Available_Days_LTM</a:t>
            </a: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',</a:t>
            </a:r>
          </a:p>
          <a:p>
            <a:pPr marL="0" indent="0">
              <a:spcBef>
                <a:spcPts val="0"/>
              </a:spcBef>
              <a:buNone/>
            </a:pPr>
            <a:endParaRPr lang="en-US" sz="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# ==== LOCATION ================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'Latitude', 'Longitude',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# ---- Exclude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#'Country', '</a:t>
            </a:r>
            <a:r>
              <a:rPr lang="en-US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State','City</a:t>
            </a: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', '</a:t>
            </a:r>
            <a:r>
              <a:rPr lang="en-US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Metropolitan_Statistical_Area</a:t>
            </a: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',    </a:t>
            </a:r>
          </a:p>
          <a:p>
            <a:pPr marL="0" indent="0">
              <a:spcBef>
                <a:spcPts val="0"/>
              </a:spcBef>
              <a:buNone/>
            </a:pPr>
            <a:endParaRPr lang="en-US" sz="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# ==== EXTENDED STAY DETAILS ===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# --- -Exclude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#'Published_Monthly_Rate','</a:t>
            </a:r>
            <a:r>
              <a:rPr lang="en-US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Published_Nightly_Rate</a:t>
            </a: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', '</a:t>
            </a:r>
            <a:r>
              <a:rPr lang="en-US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Published_Weekly_Rate</a:t>
            </a: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',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# ==== ADDITIONAL FEES =========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Security_Deposit</a:t>
            </a: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', '</a:t>
            </a:r>
            <a:r>
              <a:rPr lang="en-US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Extra_People_Fee</a:t>
            </a: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', '</a:t>
            </a:r>
            <a:r>
              <a:rPr lang="en-US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Cleaning_Fee</a:t>
            </a: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', </a:t>
            </a:r>
          </a:p>
          <a:p>
            <a:pPr marL="0" indent="0">
              <a:spcBef>
                <a:spcPts val="0"/>
              </a:spcBef>
              <a:buNone/>
            </a:pPr>
            <a:endParaRPr lang="en-US" sz="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# ==== HOST QUALITY ============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Superhost</a:t>
            </a: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', 'Overall_Rating','</a:t>
            </a:r>
            <a:r>
              <a:rPr lang="en-US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Number_of_Reviews</a:t>
            </a: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', 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# ---- Exclude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#'</a:t>
            </a:r>
            <a:r>
              <a:rPr lang="en-US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Response_Rate</a:t>
            </a: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', '</a:t>
            </a:r>
            <a:r>
              <a:rPr lang="en-US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Response_Time_min</a:t>
            </a: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',</a:t>
            </a:r>
          </a:p>
          <a:p>
            <a:pPr marL="0" indent="0">
              <a:spcBef>
                <a:spcPts val="0"/>
              </a:spcBef>
              <a:buNone/>
            </a:pPr>
            <a:endParaRPr lang="en-US" sz="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# ==== SPECIAL FEATURES ========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Pike_Market</a:t>
            </a: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', '</a:t>
            </a:r>
            <a:r>
              <a:rPr lang="en-US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nonroom</a:t>
            </a: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', '</a:t>
            </a:r>
            <a:r>
              <a:rPr lang="en-US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private_bath</a:t>
            </a: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', 'view', 'water',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# ---- Exclude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#'walk',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pPr marL="0" indent="0">
              <a:spcBef>
                <a:spcPts val="0"/>
              </a:spcBef>
              <a:buNone/>
            </a:pPr>
            <a:endParaRPr lang="en-US" sz="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listing_gdbr_cols_dummy</a:t>
            </a: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= [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#'Neighborhood',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#'</a:t>
            </a:r>
            <a:r>
              <a:rPr lang="en-US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Zipcode</a:t>
            </a: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',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Cancellation_Policy</a:t>
            </a: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',   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Property_Type</a:t>
            </a: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'   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985146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Laying out assumptions</a:t>
            </a:r>
          </a:p>
          <a:p>
            <a:pPr lvl="1">
              <a:spcBef>
                <a:spcPts val="1800"/>
              </a:spcBef>
            </a:pPr>
            <a:r>
              <a:rPr lang="en-US" dirty="0"/>
              <a:t>Phase 1: </a:t>
            </a:r>
            <a:r>
              <a:rPr lang="en-US" dirty="0" smtClean="0"/>
              <a:t>Currently limited to Seattle</a:t>
            </a:r>
            <a:endParaRPr lang="en-US" dirty="0"/>
          </a:p>
          <a:p>
            <a:pPr lvl="1">
              <a:spcBef>
                <a:spcPts val="1800"/>
              </a:spcBef>
            </a:pPr>
            <a:r>
              <a:rPr lang="en-US" b="1" dirty="0"/>
              <a:t>Target: </a:t>
            </a:r>
            <a:r>
              <a:rPr lang="en-US" dirty="0" smtClean="0"/>
              <a:t>Expected </a:t>
            </a:r>
            <a:r>
              <a:rPr lang="en-US" dirty="0"/>
              <a:t>Monthly Revenue  (EMR)</a:t>
            </a:r>
          </a:p>
          <a:p>
            <a:pPr lvl="2">
              <a:spcBef>
                <a:spcPts val="1800"/>
              </a:spcBef>
            </a:pPr>
            <a:r>
              <a:rPr lang="en-US" dirty="0"/>
              <a:t>Expected Daily Revenue (EDR)</a:t>
            </a:r>
          </a:p>
          <a:p>
            <a:pPr lvl="1">
              <a:spcBef>
                <a:spcPts val="1800"/>
              </a:spcBef>
            </a:pPr>
            <a:r>
              <a:rPr lang="en-US" dirty="0"/>
              <a:t>Project Priority:</a:t>
            </a:r>
          </a:p>
          <a:p>
            <a:pPr lvl="2">
              <a:spcBef>
                <a:spcPts val="1200"/>
              </a:spcBef>
            </a:pPr>
            <a:r>
              <a:rPr lang="en-US" dirty="0"/>
              <a:t>Predictive accuracy</a:t>
            </a:r>
          </a:p>
          <a:p>
            <a:pPr lvl="2">
              <a:spcBef>
                <a:spcPts val="1200"/>
              </a:spcBef>
            </a:pPr>
            <a:r>
              <a:rPr lang="en-US" dirty="0"/>
              <a:t>Extra feature engineering</a:t>
            </a:r>
          </a:p>
          <a:p>
            <a:pPr lvl="2">
              <a:spcBef>
                <a:spcPts val="1200"/>
              </a:spcBef>
            </a:pPr>
            <a:r>
              <a:rPr lang="en-US" dirty="0"/>
              <a:t>Statistical inference</a:t>
            </a: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21341" y="177277"/>
            <a:ext cx="7808976" cy="642054"/>
          </a:xfrm>
        </p:spPr>
        <p:txBody>
          <a:bodyPr/>
          <a:lstStyle/>
          <a:p>
            <a:r>
              <a:rPr lang="en-US" dirty="0"/>
              <a:t>Exploring the Data</a:t>
            </a:r>
          </a:p>
        </p:txBody>
      </p:sp>
    </p:spTree>
    <p:extLst>
      <p:ext uri="{BB962C8B-B14F-4D97-AF65-F5344CB8AC3E}">
        <p14:creationId xmlns:p14="http://schemas.microsoft.com/office/powerpoint/2010/main" val="3223140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84164" y="1347064"/>
            <a:ext cx="7946154" cy="4779100"/>
          </a:xfrm>
        </p:spPr>
        <p:txBody>
          <a:bodyPr>
            <a:normAutofit/>
          </a:bodyPr>
          <a:lstStyle/>
          <a:p>
            <a:r>
              <a:rPr lang="en-US" sz="3600" b="1" dirty="0"/>
              <a:t>Project Scope</a:t>
            </a:r>
          </a:p>
          <a:p>
            <a:pPr lvl="1">
              <a:spcBef>
                <a:spcPts val="1800"/>
              </a:spcBef>
            </a:pPr>
            <a:r>
              <a:rPr lang="en-US" sz="2800" dirty="0"/>
              <a:t>Explore Loftium data</a:t>
            </a:r>
          </a:p>
          <a:p>
            <a:pPr lvl="1">
              <a:spcBef>
                <a:spcPts val="1800"/>
              </a:spcBef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Evaluate Loftium’s existing model</a:t>
            </a:r>
          </a:p>
          <a:p>
            <a:pPr lvl="1">
              <a:spcBef>
                <a:spcPts val="1800"/>
              </a:spcBef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Scrape for additional data</a:t>
            </a:r>
          </a:p>
          <a:p>
            <a:pPr lvl="1">
              <a:spcBef>
                <a:spcPts val="1800"/>
              </a:spcBef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Develop alternative predictive models</a:t>
            </a: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sz="2800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21341" y="177277"/>
            <a:ext cx="7808976" cy="642054"/>
          </a:xfrm>
        </p:spPr>
        <p:txBody>
          <a:bodyPr>
            <a:normAutofit/>
          </a:bodyPr>
          <a:lstStyle/>
          <a:p>
            <a:r>
              <a:rPr lang="en-US" dirty="0" smtClean="0"/>
              <a:t>Loftium </a:t>
            </a:r>
            <a:r>
              <a:rPr lang="mr-IN" dirty="0" smtClean="0"/>
              <a:t>–</a:t>
            </a:r>
            <a:r>
              <a:rPr lang="en-US" dirty="0" smtClean="0"/>
              <a:t> Project Overview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8058310" y="5322144"/>
            <a:ext cx="718871" cy="107437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8123068" y="5788342"/>
            <a:ext cx="141975" cy="141975"/>
          </a:xfrm>
          <a:prstGeom prst="ellipse">
            <a:avLst/>
          </a:prstGeom>
          <a:solidFill>
            <a:schemeClr val="accent4">
              <a:alpha val="61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100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3422730" y="1498556"/>
            <a:ext cx="4957790" cy="4779100"/>
          </a:xfrm>
        </p:spPr>
        <p:txBody>
          <a:bodyPr/>
          <a:lstStyle/>
          <a:p>
            <a:r>
              <a:rPr lang="en-US" sz="3200" b="1" dirty="0"/>
              <a:t>EDR is driven by:</a:t>
            </a:r>
          </a:p>
          <a:p>
            <a:pPr lvl="1">
              <a:spcBef>
                <a:spcPts val="1800"/>
              </a:spcBef>
            </a:pPr>
            <a:r>
              <a:rPr lang="en-US" sz="2400" dirty="0"/>
              <a:t>Location, location, location!</a:t>
            </a:r>
          </a:p>
          <a:p>
            <a:pPr lvl="1">
              <a:spcBef>
                <a:spcPts val="1800"/>
              </a:spcBef>
            </a:pPr>
            <a:r>
              <a:rPr lang="en-US" sz="2400" dirty="0" smtClean="0"/>
              <a:t>Seasonality</a:t>
            </a:r>
            <a:endParaRPr lang="en-US" sz="2400" dirty="0"/>
          </a:p>
          <a:p>
            <a:pPr lvl="1">
              <a:spcBef>
                <a:spcPts val="1800"/>
              </a:spcBef>
            </a:pPr>
            <a:r>
              <a:rPr lang="en-US" sz="2400" dirty="0"/>
              <a:t>Host quality</a:t>
            </a:r>
          </a:p>
          <a:p>
            <a:pPr lvl="1">
              <a:spcBef>
                <a:spcPts val="1800"/>
              </a:spcBef>
            </a:pPr>
            <a:r>
              <a:rPr lang="en-US" sz="2400" dirty="0" smtClean="0"/>
              <a:t>Other features?</a:t>
            </a:r>
            <a:endParaRPr lang="en-US" sz="2400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21341" y="177277"/>
            <a:ext cx="7808976" cy="642054"/>
          </a:xfrm>
        </p:spPr>
        <p:txBody>
          <a:bodyPr/>
          <a:lstStyle/>
          <a:p>
            <a:r>
              <a:rPr lang="en-US" dirty="0" smtClean="0"/>
              <a:t>Identifying Hypotheses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4294967295"/>
          </p:nvPr>
        </p:nvSpPr>
        <p:spPr>
          <a:xfrm>
            <a:off x="476205" y="870011"/>
            <a:ext cx="7754112" cy="242058"/>
          </a:xfrm>
        </p:spPr>
        <p:txBody>
          <a:bodyPr anchor="ctr">
            <a:noAutofit/>
          </a:bodyPr>
          <a:lstStyle/>
          <a:p>
            <a:pPr marL="0" indent="0">
              <a:buNone/>
            </a:pPr>
            <a:r>
              <a:rPr lang="en-US" sz="1600" dirty="0" smtClean="0">
                <a:solidFill>
                  <a:schemeClr val="bg1"/>
                </a:solidFill>
              </a:rPr>
              <a:t>Using initial hypotheses to define analytics strategy</a:t>
            </a:r>
            <a:endParaRPr lang="en-US" sz="1600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164" y="1498556"/>
            <a:ext cx="2948604" cy="4044584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21943" y="1384917"/>
            <a:ext cx="3098306" cy="4174977"/>
          </a:xfrm>
          <a:prstGeom prst="rect">
            <a:avLst/>
          </a:prstGeom>
          <a:solidFill>
            <a:schemeClr val="lt1">
              <a:alpha val="18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034420" y="5631435"/>
            <a:ext cx="1643399" cy="5155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Density Heat Map</a:t>
            </a:r>
          </a:p>
          <a:p>
            <a:pPr algn="ctr">
              <a:spcBef>
                <a:spcPts val="300"/>
              </a:spcBef>
            </a:pPr>
            <a:r>
              <a:rPr lang="en-US" sz="11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Seattle Airbnb Properties</a:t>
            </a:r>
          </a:p>
        </p:txBody>
      </p:sp>
    </p:spTree>
    <p:extLst>
      <p:ext uri="{BB962C8B-B14F-4D97-AF65-F5344CB8AC3E}">
        <p14:creationId xmlns:p14="http://schemas.microsoft.com/office/powerpoint/2010/main" val="1281649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21341" y="177277"/>
            <a:ext cx="7808976" cy="642054"/>
          </a:xfrm>
        </p:spPr>
        <p:txBody>
          <a:bodyPr>
            <a:normAutofit/>
          </a:bodyPr>
          <a:lstStyle/>
          <a:p>
            <a:r>
              <a:rPr lang="en-US" dirty="0" smtClean="0"/>
              <a:t>Location, Location, Location!</a:t>
            </a:r>
            <a:endParaRPr lang="en-US" dirty="0"/>
          </a:p>
        </p:txBody>
      </p:sp>
      <p:sp>
        <p:nvSpPr>
          <p:cNvPr id="8" name="Subtitle 8"/>
          <p:cNvSpPr>
            <a:spLocks noGrp="1"/>
          </p:cNvSpPr>
          <p:nvPr>
            <p:ph type="subTitle" idx="4294967295"/>
          </p:nvPr>
        </p:nvSpPr>
        <p:spPr>
          <a:xfrm>
            <a:off x="476205" y="870011"/>
            <a:ext cx="7754112" cy="242058"/>
          </a:xfrm>
        </p:spPr>
        <p:txBody>
          <a:bodyPr anchor="ctr">
            <a:noAutofit/>
          </a:bodyPr>
          <a:lstStyle/>
          <a:p>
            <a:pPr marL="0" indent="0">
              <a:buNone/>
            </a:pPr>
            <a:r>
              <a:rPr lang="en-US" sz="1600" dirty="0" smtClean="0">
                <a:solidFill>
                  <a:schemeClr val="bg1"/>
                </a:solidFill>
              </a:rPr>
              <a:t>EDR varies by </a:t>
            </a:r>
            <a:r>
              <a:rPr lang="en-US" sz="1600" dirty="0" err="1" smtClean="0">
                <a:solidFill>
                  <a:schemeClr val="bg1"/>
                </a:solidFill>
              </a:rPr>
              <a:t>Zipcode</a:t>
            </a:r>
            <a:r>
              <a:rPr lang="en-US" sz="1600" dirty="0" smtClean="0">
                <a:solidFill>
                  <a:schemeClr val="bg1"/>
                </a:solidFill>
              </a:rPr>
              <a:t>… but significant variation within </a:t>
            </a:r>
            <a:r>
              <a:rPr lang="en-US" sz="1600" dirty="0" err="1" smtClean="0">
                <a:solidFill>
                  <a:schemeClr val="bg1"/>
                </a:solidFill>
              </a:rPr>
              <a:t>Zipcodes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76205" y="1385881"/>
            <a:ext cx="190629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EDR by </a:t>
            </a:r>
            <a:r>
              <a:rPr lang="en-US" sz="20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Zipcode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938" y="1851247"/>
            <a:ext cx="7808925" cy="44161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0"/>
          <p:cNvSpPr/>
          <p:nvPr/>
        </p:nvSpPr>
        <p:spPr>
          <a:xfrm rot="16200000">
            <a:off x="408332" y="3658403"/>
            <a:ext cx="4940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1200"/>
              </a:spcAft>
            </a:pPr>
            <a:r>
              <a:rPr lang="en-US" sz="1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EDR</a:t>
            </a:r>
            <a:endParaRPr lang="en-US" sz="1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537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21341" y="177277"/>
            <a:ext cx="7808976" cy="642054"/>
          </a:xfrm>
        </p:spPr>
        <p:txBody>
          <a:bodyPr>
            <a:normAutofit/>
          </a:bodyPr>
          <a:lstStyle/>
          <a:p>
            <a:r>
              <a:rPr lang="en-US" dirty="0" smtClean="0"/>
              <a:t>Location, Location, Location!</a:t>
            </a:r>
            <a:endParaRPr lang="en-US" dirty="0"/>
          </a:p>
        </p:txBody>
      </p:sp>
      <p:sp>
        <p:nvSpPr>
          <p:cNvPr id="8" name="Subtitle 8"/>
          <p:cNvSpPr>
            <a:spLocks noGrp="1"/>
          </p:cNvSpPr>
          <p:nvPr>
            <p:ph type="subTitle" idx="4294967295"/>
          </p:nvPr>
        </p:nvSpPr>
        <p:spPr>
          <a:xfrm>
            <a:off x="476205" y="870011"/>
            <a:ext cx="7754112" cy="242058"/>
          </a:xfrm>
        </p:spPr>
        <p:txBody>
          <a:bodyPr anchor="ctr">
            <a:noAutofit/>
          </a:bodyPr>
          <a:lstStyle/>
          <a:p>
            <a:pPr marL="0" indent="0">
              <a:buNone/>
            </a:pPr>
            <a:r>
              <a:rPr lang="en-US" sz="1600" dirty="0" smtClean="0">
                <a:solidFill>
                  <a:schemeClr val="bg1"/>
                </a:solidFill>
              </a:rPr>
              <a:t>EDR varies </a:t>
            </a:r>
            <a:r>
              <a:rPr lang="en-US" sz="1600" dirty="0">
                <a:solidFill>
                  <a:schemeClr val="bg1"/>
                </a:solidFill>
              </a:rPr>
              <a:t>by Neighborhood… </a:t>
            </a:r>
            <a:r>
              <a:rPr lang="en-US" sz="1600" dirty="0" smtClean="0">
                <a:solidFill>
                  <a:schemeClr val="bg1"/>
                </a:solidFill>
              </a:rPr>
              <a:t>but significant variation </a:t>
            </a:r>
            <a:r>
              <a:rPr lang="en-US" sz="1600" dirty="0">
                <a:solidFill>
                  <a:schemeClr val="bg1"/>
                </a:solidFill>
              </a:rPr>
              <a:t>within </a:t>
            </a:r>
            <a:r>
              <a:rPr lang="en-US" sz="1600" dirty="0" smtClean="0">
                <a:solidFill>
                  <a:schemeClr val="bg1"/>
                </a:solidFill>
              </a:rPr>
              <a:t>Neighborhoods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76205" y="1385881"/>
            <a:ext cx="26212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EDR by Neighborhood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 rot="16200000">
            <a:off x="408332" y="3658403"/>
            <a:ext cx="4940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1200"/>
              </a:spcAft>
            </a:pPr>
            <a:r>
              <a:rPr lang="en-US" sz="1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EDR</a:t>
            </a:r>
            <a:endParaRPr lang="en-US" sz="1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939" y="1785992"/>
            <a:ext cx="7631604" cy="46774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22275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21341" y="177277"/>
            <a:ext cx="7808976" cy="642054"/>
          </a:xfrm>
        </p:spPr>
        <p:txBody>
          <a:bodyPr/>
          <a:lstStyle/>
          <a:p>
            <a:r>
              <a:rPr lang="en-US" dirty="0" smtClean="0"/>
              <a:t>Exploring Seasonality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t="5816"/>
          <a:stretch/>
        </p:blipFill>
        <p:spPr>
          <a:xfrm>
            <a:off x="575231" y="1909067"/>
            <a:ext cx="8071619" cy="4161065"/>
          </a:xfrm>
          <a:prstGeom prst="rect">
            <a:avLst/>
          </a:prstGeom>
        </p:spPr>
      </p:pic>
      <p:sp>
        <p:nvSpPr>
          <p:cNvPr id="8" name="Subtitle 8"/>
          <p:cNvSpPr>
            <a:spLocks noGrp="1"/>
          </p:cNvSpPr>
          <p:nvPr>
            <p:ph type="subTitle" idx="4294967295"/>
          </p:nvPr>
        </p:nvSpPr>
        <p:spPr>
          <a:xfrm>
            <a:off x="476205" y="870011"/>
            <a:ext cx="7754112" cy="242058"/>
          </a:xfrm>
        </p:spPr>
        <p:txBody>
          <a:bodyPr anchor="ctr">
            <a:noAutofit/>
          </a:bodyPr>
          <a:lstStyle/>
          <a:p>
            <a:pPr marL="0" indent="0">
              <a:buNone/>
            </a:pPr>
            <a:r>
              <a:rPr lang="en-US" sz="1600" dirty="0" smtClean="0">
                <a:solidFill>
                  <a:schemeClr val="bg1"/>
                </a:solidFill>
              </a:rPr>
              <a:t>Significant seasonal impact on EDR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76205" y="1385881"/>
            <a:ext cx="174118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EDR by Month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 rot="16200000">
            <a:off x="174319" y="3725829"/>
            <a:ext cx="4940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1200"/>
              </a:spcAft>
            </a:pPr>
            <a:r>
              <a:rPr lang="en-US" sz="1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EDR</a:t>
            </a:r>
            <a:endParaRPr lang="en-US" sz="1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323819" y="6054389"/>
            <a:ext cx="67999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1200"/>
              </a:spcAft>
            </a:pPr>
            <a:r>
              <a:rPr lang="en-US" sz="1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Month</a:t>
            </a:r>
            <a:endParaRPr lang="en-US" sz="1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462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21341" y="177277"/>
            <a:ext cx="7808976" cy="642054"/>
          </a:xfrm>
        </p:spPr>
        <p:txBody>
          <a:bodyPr/>
          <a:lstStyle/>
          <a:p>
            <a:r>
              <a:rPr lang="en-US" dirty="0" smtClean="0"/>
              <a:t>Exploring Seasonality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6269"/>
          <a:stretch/>
        </p:blipFill>
        <p:spPr>
          <a:xfrm>
            <a:off x="587250" y="1917577"/>
            <a:ext cx="8153133" cy="4136812"/>
          </a:xfrm>
          <a:prstGeom prst="rect">
            <a:avLst/>
          </a:prstGeom>
        </p:spPr>
      </p:pic>
      <p:sp>
        <p:nvSpPr>
          <p:cNvPr id="8" name="Subtitle 8"/>
          <p:cNvSpPr>
            <a:spLocks noGrp="1"/>
          </p:cNvSpPr>
          <p:nvPr>
            <p:ph type="subTitle" idx="4294967295"/>
          </p:nvPr>
        </p:nvSpPr>
        <p:spPr>
          <a:xfrm>
            <a:off x="476205" y="870011"/>
            <a:ext cx="7754112" cy="242058"/>
          </a:xfrm>
        </p:spPr>
        <p:txBody>
          <a:bodyPr anchor="ctr">
            <a:noAutofit/>
          </a:bodyPr>
          <a:lstStyle/>
          <a:p>
            <a:pPr marL="0" indent="0">
              <a:buNone/>
            </a:pPr>
            <a:r>
              <a:rPr lang="en-US" sz="1600" dirty="0" smtClean="0">
                <a:solidFill>
                  <a:schemeClr val="bg1"/>
                </a:solidFill>
              </a:rPr>
              <a:t>Seasonal impact on occupancy is more severe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76205" y="1385881"/>
            <a:ext cx="174118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EDR by Month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323819" y="6054389"/>
            <a:ext cx="67999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1200"/>
              </a:spcAft>
            </a:pPr>
            <a:r>
              <a:rPr lang="en-US" sz="1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Month</a:t>
            </a:r>
            <a:endParaRPr lang="en-US" sz="1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 rot="16200000">
            <a:off x="-281734" y="3725829"/>
            <a:ext cx="140615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1200"/>
              </a:spcAft>
            </a:pPr>
            <a:r>
              <a:rPr lang="en-US" sz="1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Occupancy Rate</a:t>
            </a:r>
            <a:endParaRPr lang="en-US" sz="1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8229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pectrum">
  <a:themeElements>
    <a:clrScheme name="Spectrum">
      <a:dk1>
        <a:sysClr val="windowText" lastClr="000000"/>
      </a:dk1>
      <a:lt1>
        <a:sysClr val="window" lastClr="FFFFFF"/>
      </a:lt1>
      <a:dk2>
        <a:srgbClr val="252731"/>
      </a:dk2>
      <a:lt2>
        <a:srgbClr val="EAE7E4"/>
      </a:lt2>
      <a:accent1>
        <a:srgbClr val="990000"/>
      </a:accent1>
      <a:accent2>
        <a:srgbClr val="FF6600"/>
      </a:accent2>
      <a:accent3>
        <a:srgbClr val="FFBA00"/>
      </a:accent3>
      <a:accent4>
        <a:srgbClr val="99CC00"/>
      </a:accent4>
      <a:accent5>
        <a:srgbClr val="528A02"/>
      </a:accent5>
      <a:accent6>
        <a:srgbClr val="333333"/>
      </a:accent6>
      <a:hlink>
        <a:srgbClr val="660000"/>
      </a:hlink>
      <a:folHlink>
        <a:srgbClr val="CC3300"/>
      </a:folHlink>
    </a:clrScheme>
    <a:fontScheme name="Spectrum">
      <a:majorFont>
        <a:latin typeface="Corbel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Calibri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Spectrum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70000"/>
                <a:satMod val="150000"/>
              </a:schemeClr>
            </a:gs>
            <a:gs pos="100000">
              <a:schemeClr val="phClr">
                <a:tint val="95000"/>
                <a:satMod val="1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95000"/>
                <a:shade val="70000"/>
                <a:satMod val="150000"/>
              </a:schemeClr>
            </a:gs>
            <a:gs pos="100000">
              <a:schemeClr val="phClr">
                <a:tint val="100000"/>
                <a:shade val="100000"/>
                <a:satMod val="150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6600000" sx="101000" sy="101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50800" dir="5400000" sx="105000" sy="105000" algn="ctr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4800000"/>
            </a:lightRig>
          </a:scene3d>
          <a:sp3d prstMaterial="matte">
            <a:bevelT w="63500" h="50800" prst="angl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Spectrum.thmx</Template>
  <TotalTime>681</TotalTime>
  <Words>1328</Words>
  <Application>Microsoft Office PowerPoint</Application>
  <PresentationFormat>On-screen Show (4:3)</PresentationFormat>
  <Paragraphs>511</Paragraphs>
  <Slides>28</Slides>
  <Notes>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29" baseType="lpstr">
      <vt:lpstr>Spectrum</vt:lpstr>
      <vt:lpstr>Loftium – Project Overview</vt:lpstr>
      <vt:lpstr>Loftium – Project Overview</vt:lpstr>
      <vt:lpstr>Exploring the Data</vt:lpstr>
      <vt:lpstr>Loftium – Project Overview</vt:lpstr>
      <vt:lpstr>Identifying Hypotheses</vt:lpstr>
      <vt:lpstr>Location, Location, Location!</vt:lpstr>
      <vt:lpstr>Location, Location, Location!</vt:lpstr>
      <vt:lpstr>Exploring Seasonality</vt:lpstr>
      <vt:lpstr>Exploring Seasonality</vt:lpstr>
      <vt:lpstr>Exploring Seasonality</vt:lpstr>
      <vt:lpstr>Exploring Host Quality</vt:lpstr>
      <vt:lpstr>Data Exploration</vt:lpstr>
      <vt:lpstr>Loftium – Project Overview</vt:lpstr>
      <vt:lpstr>Evaluating Loftium Model</vt:lpstr>
      <vt:lpstr>Improving Loftium Model</vt:lpstr>
      <vt:lpstr>Loftium – Project Overview</vt:lpstr>
      <vt:lpstr>Finding Additional Features</vt:lpstr>
      <vt:lpstr>Finding Additional Features</vt:lpstr>
      <vt:lpstr>Text Mining</vt:lpstr>
      <vt:lpstr>Text Mining</vt:lpstr>
      <vt:lpstr>Text Mining</vt:lpstr>
      <vt:lpstr>Text Mining</vt:lpstr>
      <vt:lpstr>Text Mining</vt:lpstr>
      <vt:lpstr>Loftium – Project Overview</vt:lpstr>
      <vt:lpstr>Alternative Predictive Models</vt:lpstr>
      <vt:lpstr>Loftium – Next Steps</vt:lpstr>
      <vt:lpstr>Appendix</vt:lpstr>
      <vt:lpstr>Features used in Gradient Boosting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John</dc:creator>
  <cp:lastModifiedBy>nickels dimes</cp:lastModifiedBy>
  <cp:revision>81</cp:revision>
  <dcterms:created xsi:type="dcterms:W3CDTF">2017-03-06T17:16:22Z</dcterms:created>
  <dcterms:modified xsi:type="dcterms:W3CDTF">2017-03-07T06:00:52Z</dcterms:modified>
</cp:coreProperties>
</file>